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6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7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8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0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1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2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3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14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15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6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17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8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9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20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21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22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23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24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25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26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27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28.xml" ContentType="application/vnd.openxmlformats-officedocument.presentationml.notesSlid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29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30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31.xml" ContentType="application/vnd.openxmlformats-officedocument.presentationml.notesSlide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notesSlides/notesSlide32.xml" ContentType="application/vnd.openxmlformats-officedocument.presentationml.notesSlide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33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notesSlides/notesSlide34.xml" ContentType="application/vnd.openxmlformats-officedocument.presentationml.notesSlide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47B_CA095381.xml" ContentType="application/vnd.ms-powerpoint.comments+xml"/>
  <Override PartName="/ppt/comments/modernComment_46E_ECF02D95.xml" ContentType="application/vnd.ms-powerpoint.comments+xml"/>
  <Override PartName="/ppt/comments/modernComment_45E_6ED48441.xml" ContentType="application/vnd.ms-powerpoint.comments+xml"/>
  <Override PartName="/ppt/comments/modernComment_463_ECC995B7.xml" ContentType="application/vnd.ms-powerpoint.comments+xml"/>
  <Override PartName="/ppt/comments/modernComment_473_5A96C889.xml" ContentType="application/vnd.ms-powerpoint.comments+xml"/>
  <Override PartName="/ppt/comments/modernComment_462_143B1C3E.xml" ContentType="application/vnd.ms-powerpoint.comments+xml"/>
  <Override PartName="/ppt/comments/modernComment_467_EA26285D.xml" ContentType="application/vnd.ms-powerpoint.comments+xml"/>
  <Override PartName="/ppt/comments/modernComment_46A_BB4B4FDC.xml" ContentType="application/vnd.ms-powerpoint.comments+xml"/>
  <Override PartName="/ppt/comments/modernComment_468_2DF3BAB6.xml" ContentType="application/vnd.ms-powerpoint.comments+xml"/>
  <Override PartName="/ppt/comments/modernComment_472_B92D9DF9.xml" ContentType="application/vnd.ms-powerpoint.comments+xml"/>
  <Override PartName="/ppt/comments/modernComment_45F_6941ADDF.xml" ContentType="application/vnd.ms-powerpoint.comments+xml"/>
  <Override PartName="/ppt/comments/modernComment_464_43B18FD5.xml" ContentType="application/vnd.ms-powerpoint.comments+xml"/>
  <Override PartName="/ppt/comments/modernComment_46B_9AF7F393.xml" ContentType="application/vnd.ms-powerpoint.comments+xml"/>
  <Override PartName="/ppt/comments/modernComment_465_EF876E70.xml" ContentType="application/vnd.ms-powerpoint.comments+xml"/>
  <Override PartName="/ppt/comments/modernComment_480_4B3D460B.xml" ContentType="application/vnd.ms-powerpoint.comments+xml"/>
  <Override PartName="/ppt/comments/modernComment_482_1A60254E.xml" ContentType="application/vnd.ms-powerpoint.comments+xml"/>
  <Override PartName="/ppt/comments/modernComment_107_F935CD4E.xml" ContentType="application/vnd.ms-powerpoint.comments+xml"/>
  <Override PartName="/ppt/comments/modernComment_46C_A6AAAD03.xml" ContentType="application/vnd.ms-powerpoint.comments+xml"/>
  <Override PartName="/ppt/comments/modernComment_484_92437525.xml" ContentType="application/vnd.ms-powerpoint.comments+xml"/>
  <Override PartName="/ppt/comments/modernComment_487_FCC85DBF.xml" ContentType="application/vnd.ms-powerpoint.comments+xml"/>
  <Override PartName="/ppt/comments/modernComment_481_18DD9E89.xml" ContentType="application/vnd.ms-powerpoint.comments+xml"/>
  <Override PartName="/ppt/comments/modernComment_466_CDB1B888.xml" ContentType="application/vnd.ms-powerpoint.comment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41"/>
  </p:notesMasterIdLst>
  <p:sldIdLst>
    <p:sldId id="1116" r:id="rId2"/>
    <p:sldId id="1146" r:id="rId3"/>
    <p:sldId id="1147" r:id="rId4"/>
    <p:sldId id="1134" r:id="rId5"/>
    <p:sldId id="1118" r:id="rId6"/>
    <p:sldId id="1114" r:id="rId7"/>
    <p:sldId id="1123" r:id="rId8"/>
    <p:sldId id="1139" r:id="rId9"/>
    <p:sldId id="1122" r:id="rId10"/>
    <p:sldId id="1136" r:id="rId11"/>
    <p:sldId id="1127" r:id="rId12"/>
    <p:sldId id="1140" r:id="rId13"/>
    <p:sldId id="1130" r:id="rId14"/>
    <p:sldId id="1141" r:id="rId15"/>
    <p:sldId id="1128" r:id="rId16"/>
    <p:sldId id="1138" r:id="rId17"/>
    <p:sldId id="1119" r:id="rId18"/>
    <p:sldId id="1115" r:id="rId19"/>
    <p:sldId id="1124" r:id="rId20"/>
    <p:sldId id="1144" r:id="rId21"/>
    <p:sldId id="1131" r:id="rId22"/>
    <p:sldId id="1145" r:id="rId23"/>
    <p:sldId id="1125" r:id="rId24"/>
    <p:sldId id="1152" r:id="rId25"/>
    <p:sldId id="1160" r:id="rId26"/>
    <p:sldId id="1121" r:id="rId27"/>
    <p:sldId id="263" r:id="rId28"/>
    <p:sldId id="1132" r:id="rId29"/>
    <p:sldId id="1155" r:id="rId30"/>
    <p:sldId id="1156" r:id="rId31"/>
    <p:sldId id="1162" r:id="rId32"/>
    <p:sldId id="1159" r:id="rId33"/>
    <p:sldId id="1153" r:id="rId34"/>
    <p:sldId id="1161" r:id="rId35"/>
    <p:sldId id="1158" r:id="rId36"/>
    <p:sldId id="1126" r:id="rId37"/>
    <p:sldId id="1143" r:id="rId38"/>
    <p:sldId id="1135" r:id="rId39"/>
    <p:sldId id="925" r:id="rId40"/>
  </p:sldIdLst>
  <p:sldSz cx="18288000" cy="13716000"/>
  <p:notesSz cx="6858000" cy="9144000"/>
  <p:defaultTextStyle>
    <a:defPPr>
      <a:defRPr lang="uk-UA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9BBF5F47-08B1-4879-B664-390905633028}">
          <p14:sldIdLst>
            <p14:sldId id="1116"/>
            <p14:sldId id="1146"/>
            <p14:sldId id="1147"/>
            <p14:sldId id="1134"/>
            <p14:sldId id="1118"/>
          </p14:sldIdLst>
        </p14:section>
        <p14:section name="Section sans titre" id="{4CCC7835-297A-481F-967F-55DA20C57033}">
          <p14:sldIdLst>
            <p14:sldId id="1114"/>
            <p14:sldId id="1123"/>
            <p14:sldId id="1139"/>
            <p14:sldId id="1122"/>
            <p14:sldId id="1136"/>
            <p14:sldId id="1127"/>
            <p14:sldId id="1140"/>
            <p14:sldId id="1130"/>
            <p14:sldId id="1141"/>
            <p14:sldId id="1128"/>
            <p14:sldId id="1138"/>
            <p14:sldId id="1119"/>
            <p14:sldId id="1115"/>
            <p14:sldId id="1124"/>
            <p14:sldId id="1144"/>
            <p14:sldId id="1131"/>
            <p14:sldId id="1145"/>
            <p14:sldId id="1125"/>
            <p14:sldId id="1152"/>
            <p14:sldId id="1160"/>
            <p14:sldId id="1121"/>
            <p14:sldId id="263"/>
            <p14:sldId id="1132"/>
            <p14:sldId id="1155"/>
            <p14:sldId id="1156"/>
            <p14:sldId id="1162"/>
            <p14:sldId id="1159"/>
            <p14:sldId id="1153"/>
            <p14:sldId id="1161"/>
            <p14:sldId id="1158"/>
            <p14:sldId id="1126"/>
            <p14:sldId id="1143"/>
            <p14:sldId id="1135"/>
            <p14:sldId id="9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BCA1A92-A00F-D54C-48E2-CE2FD9D1D8F3}" name="Emilie D'Auteuil" initials="ED" userId="S::daue2801@usherbrooke.ca::52b9de19-b4d1-408e-a013-43890b280ed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de Brodeur" initials="JB" lastIdx="2" clrIdx="0">
    <p:extLst>
      <p:ext uri="{19B8F6BF-5375-455C-9EA6-DF929625EA0E}">
        <p15:presenceInfo xmlns:p15="http://schemas.microsoft.com/office/powerpoint/2012/main" userId="S-1-5-21-573346475-2301630103-2348164595-4315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217E"/>
    <a:srgbClr val="F3C70D"/>
    <a:srgbClr val="FF3300"/>
    <a:srgbClr val="A9F9CD"/>
    <a:srgbClr val="C5BAAB"/>
    <a:srgbClr val="EBFFFF"/>
    <a:srgbClr val="FCEA04"/>
    <a:srgbClr val="99FFCC"/>
    <a:srgbClr val="663300"/>
    <a:srgbClr val="4AFC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74" autoAdjust="0"/>
    <p:restoredTop sz="96374" autoAdjust="0"/>
  </p:normalViewPr>
  <p:slideViewPr>
    <p:cSldViewPr>
      <p:cViewPr varScale="1">
        <p:scale>
          <a:sx n="37" d="100"/>
          <a:sy n="37" d="100"/>
        </p:scale>
        <p:origin x="1506" y="54"/>
      </p:cViewPr>
      <p:guideLst>
        <p:guide orient="horz" pos="4320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omments/modernComment_107_F935CD4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62ECBA1-A760-8C4A-AA90-61AA9934354A}" authorId="{DBCA1A92-A00F-D54C-48E2-CE2FD9D1D8F3}" created="2022-01-13T13:46:28.59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181052750" sldId="263"/>
      <ac:spMk id="73" creationId="{03DF3C48-AAE6-4F83-89B9-90CC21E31E30}"/>
    </ac:deMkLst>
    <p188:txBody>
      <a:bodyPr/>
      <a:lstStyle/>
      <a:p>
        <a:r>
          <a:rPr lang="fr-FR"/>
          <a:t>Vérifier l’alignement du texte</a:t>
        </a:r>
      </a:p>
    </p188:txBody>
  </p188:cm>
  <p188:cm id="{E816DE74-6CA0-7A4A-BA6C-F61C26016C61}" authorId="{DBCA1A92-A00F-D54C-48E2-CE2FD9D1D8F3}" created="2022-01-13T13:47:32.95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181052750" sldId="263"/>
      <ac:spMk id="13" creationId="{FAB81040-0BA8-42A0-BBFE-6938A1C92443}"/>
      <ac:txMk cp="0" len="2">
        <ac:context len="3" hash="53902"/>
      </ac:txMk>
    </ac:txMkLst>
    <p188:pos x="778950" y="1050508"/>
    <p188:txBody>
      <a:bodyPr/>
      <a:lstStyle/>
      <a:p>
        <a:r>
          <a:rPr lang="fr-FR"/>
          <a:t>Je ne suis pas certaine de bien comprendre quel nom est relié à quelle photo/invention. Est-ce les noms qui se retrouvent juste à côté des photos où est-ce ceux d’en dessous?</a:t>
        </a:r>
      </a:p>
    </p188:txBody>
  </p188:cm>
  <p188:cm id="{130722AE-08A6-F94F-AB90-22C4012086BD}" authorId="{DBCA1A92-A00F-D54C-48E2-CE2FD9D1D8F3}" created="2022-01-13T13:56:14.755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181052750" sldId="263"/>
      <ac:spMk id="18" creationId="{39B90AC7-AAC7-408C-B876-40EBFC3A4F37}"/>
      <ac:txMk cp="0" len="46">
        <ac:context len="47" hash="4117027573"/>
      </ac:txMk>
    </ac:txMkLst>
    <p188:pos x="11815187" y="999045"/>
    <p188:txBody>
      <a:bodyPr/>
      <a:lstStyle/>
      <a:p>
        <a:r>
          <a:rPr lang="fr-FR"/>
          <a:t>Mettre le titre sur la même ligne</a:t>
        </a:r>
      </a:p>
    </p188:txBody>
  </p188:cm>
</p188:cmLst>
</file>

<file path=ppt/comments/modernComment_45E_6ED4844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C657CC3-D705-EB49-9E41-ACABA694DF7F}" authorId="{DBCA1A92-A00F-D54C-48E2-CE2FD9D1D8F3}" created="2022-01-12T20:06:57.16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859421249" sldId="1118"/>
      <ac:spMk id="2" creationId="{F547F32E-8BF4-420B-8583-000500BA0008}"/>
      <ac:txMk cp="0" len="4">
        <ac:context len="17" hash="2422580212"/>
      </ac:txMk>
    </ac:txMkLst>
    <p188:pos x="4904510" y="2286000"/>
    <p188:txBody>
      <a:bodyPr/>
      <a:lstStyle/>
      <a:p>
        <a:r>
          <a:rPr lang="fr-FR"/>
          <a:t>Majuscule pour uniformiser avec le reste des diapositives? Si non, peut-être écrire le chiffre 8 pour que cela frappe davantage l’imaginaire?</a:t>
        </a:r>
      </a:p>
    </p188:txBody>
  </p188:cm>
</p188:cmLst>
</file>

<file path=ppt/comments/modernComment_45F_6941ADD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05A49FC-E18A-6945-8EAE-A3671C820168}" authorId="{DBCA1A92-A00F-D54C-48E2-CE2FD9D1D8F3}" created="2022-01-13T13:38:26.81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765912031" sldId="1119"/>
      <ac:spMk id="14" creationId="{F1687AA3-8E05-4E6A-8B9E-B7C17CA0511D}"/>
      <ac:txMk cp="19" len="12">
        <ac:context len="32" hash="529482074"/>
      </ac:txMk>
    </ac:txMkLst>
    <p188:pos x="4123215" y="1343025"/>
    <p188:txBody>
      <a:bodyPr/>
      <a:lstStyle/>
      <a:p>
        <a:r>
          <a:rPr lang="fr-FR"/>
          <a:t>Peut-être mettre les dates sur la même ligne?</a:t>
        </a:r>
      </a:p>
    </p188:txBody>
  </p188:cm>
  <p188:cm id="{276D7EB2-4282-6042-A193-F89DF03EB3A3}" authorId="{DBCA1A92-A00F-D54C-48E2-CE2FD9D1D8F3}" created="2022-01-13T13:38:42.73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765912031" sldId="1119"/>
      <ac:spMk id="2" creationId="{54FA269B-D8B0-4A6E-90F8-903C4933BD7D}"/>
    </ac:deMkLst>
    <p188:txBody>
      <a:bodyPr/>
      <a:lstStyle/>
      <a:p>
        <a:r>
          <a:rPr lang="fr-FR"/>
          <a:t>Même commentaire que le diapo 8</a:t>
        </a:r>
      </a:p>
    </p188:txBody>
  </p188:cm>
</p188:cmLst>
</file>

<file path=ppt/comments/modernComment_462_143B1C3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D089B58-F7A8-FC40-8280-A207A2411FE4}" authorId="{DBCA1A92-A00F-D54C-48E2-CE2FD9D1D8F3}" created="2022-01-12T20:13:12.16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39418174" sldId="1122"/>
      <ac:spMk id="24" creationId="{112E0DAA-0F90-40B9-8882-807407892329}"/>
    </ac:deMkLst>
    <p188:txBody>
      <a:bodyPr/>
      <a:lstStyle/>
      <a:p>
        <a:r>
          <a:rPr lang="fr-FR"/>
          <a:t>Au premier coup d’oeil, je n’étais pas certaine que c’était de la crème glacée (mais peut-être que c’est seulement moi)</a:t>
        </a:r>
      </a:p>
    </p188:txBody>
  </p188:cm>
  <p188:cm id="{8AE86D4E-CFD8-F444-A8FA-F15185FD060E}" authorId="{DBCA1A92-A00F-D54C-48E2-CE2FD9D1D8F3}" created="2022-01-12T20:22:55.60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39418174" sldId="1122"/>
      <ac:spMk id="9" creationId="{6340006D-34D3-4AB3-9454-49751119432C}"/>
    </ac:deMkLst>
    <p188:txBody>
      <a:bodyPr/>
      <a:lstStyle/>
      <a:p>
        <a:r>
          <a:rPr lang="fr-FR"/>
          <a:t>Même commentaire que le diapo 8</a:t>
        </a:r>
      </a:p>
    </p188:txBody>
  </p188:cm>
</p188:cmLst>
</file>

<file path=ppt/comments/modernComment_463_ECC995B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16B0113-DA52-7741-B328-DBAC74624FF7}" authorId="{DBCA1A92-A00F-D54C-48E2-CE2FD9D1D8F3}" created="2022-01-12T20:08:17.15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972634039" sldId="1123"/>
      <ac:spMk id="14" creationId="{F1687AA3-8E05-4E6A-8B9E-B7C17CA0511D}"/>
      <ac:txMk cp="8" len="6">
        <ac:context len="30" hash="3588512470"/>
      </ac:txMk>
    </ac:txMkLst>
    <p188:pos x="3367049" y="1804418"/>
    <p188:txBody>
      <a:bodyPr/>
      <a:lstStyle/>
      <a:p>
        <a:r>
          <a:rPr lang="fr-FR"/>
          <a:t>Majuscule au nom de famille?</a:t>
        </a:r>
      </a:p>
    </p188:txBody>
  </p188:cm>
  <p188:cm id="{074E427B-E8E0-3343-8F57-E5F938446108}" authorId="{DBCA1A92-A00F-D54C-48E2-CE2FD9D1D8F3}" created="2022-01-12T20:09:45.61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972634039" sldId="1123"/>
      <ac:spMk id="16" creationId="{62E4F3F0-4F29-4D05-A4A4-D315EC10AB4C}"/>
    </ac:deMkLst>
    <p188:txBody>
      <a:bodyPr/>
      <a:lstStyle/>
      <a:p>
        <a:r>
          <a:rPr lang="fr-FR"/>
          <a:t>Suggestion : centrer le texte par rapport au cercle ou par rapport au titre qui se trouve dans le cercle rouge</a:t>
        </a:r>
      </a:p>
    </p188:txBody>
  </p188:cm>
</p188:cmLst>
</file>

<file path=ppt/comments/modernComment_464_43B18FD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E97E203-3A59-6044-81F5-DAEB10DE57F3}" authorId="{DBCA1A92-A00F-D54C-48E2-CE2FD9D1D8F3}" created="2022-01-13T13:40:34.951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135710165" sldId="1124"/>
      <ac:spMk id="14" creationId="{F1687AA3-8E05-4E6A-8B9E-B7C17CA0511D}"/>
      <ac:txMk cp="5" len="9">
        <ac:context len="28" hash="1761410514"/>
      </ac:txMk>
    </ac:txMkLst>
    <p188:pos x="3523140" y="1343025"/>
    <p188:txBody>
      <a:bodyPr/>
      <a:lstStyle/>
      <a:p>
        <a:r>
          <a:rPr lang="fr-FR"/>
          <a:t>Nom de famille commençant par une majuscule?</a:t>
        </a:r>
      </a:p>
    </p188:txBody>
  </p188:cm>
  <p188:cm id="{778FA60A-6C79-8C4C-9956-9E3E26BB9F6D}" authorId="{DBCA1A92-A00F-D54C-48E2-CE2FD9D1D8F3}" created="2022-01-13T13:40:45.12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135710165" sldId="1124"/>
      <ac:spMk id="9" creationId="{B3A27043-94FB-4297-B2DD-AFEFF6B2107C}"/>
    </ac:deMkLst>
    <p188:txBody>
      <a:bodyPr/>
      <a:lstStyle/>
      <a:p>
        <a:r>
          <a:rPr lang="fr-FR"/>
          <a:t>Même commentaire que le diapo 8</a:t>
        </a:r>
      </a:p>
    </p188:txBody>
  </p188:cm>
</p188:cmLst>
</file>

<file path=ppt/comments/modernComment_465_EF876E7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0B01246-4031-6842-BD09-28767A9FFEBA}" authorId="{DBCA1A92-A00F-D54C-48E2-CE2FD9D1D8F3}" created="2022-01-13T13:44:15.24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018630256" sldId="1125"/>
      <ac:spMk id="23" creationId="{00000000-0000-0000-0000-000000000000}"/>
    </ac:deMkLst>
    <p188:txBody>
      <a:bodyPr/>
      <a:lstStyle/>
      <a:p>
        <a:r>
          <a:rPr lang="fr-FR"/>
          <a:t>Vérifier l’alignement du texte et de l’image (les centrer l’un par rapport à l’autre)</a:t>
        </a:r>
      </a:p>
    </p188:txBody>
  </p188:cm>
</p188:cmLst>
</file>

<file path=ppt/comments/modernComment_466_CDB1B88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0D4CA5B-2A2A-F745-9BDD-CD24FB5A04FE}" authorId="{DBCA1A92-A00F-D54C-48E2-CE2FD9D1D8F3}" created="2022-01-13T16:04:58.08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450976392" sldId="1126"/>
      <ac:spMk id="9" creationId="{3C99DB0A-05DB-4E3D-BB4E-79958A0605BC}"/>
    </ac:deMkLst>
    <p188:txBody>
      <a:bodyPr/>
      <a:lstStyle/>
      <a:p>
        <a:r>
          <a:rPr lang="fr-FR"/>
          <a:t>Même commentaire que le diapo 8</a:t>
        </a:r>
      </a:p>
    </p188:txBody>
  </p188:cm>
</p188:cmLst>
</file>

<file path=ppt/comments/modernComment_467_EA26285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79557FB-FEF1-0F45-B316-97C21C496BB9}" authorId="{DBCA1A92-A00F-D54C-48E2-CE2FD9D1D8F3}" created="2022-01-12T20:24:06.03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928369245" sldId="1127"/>
      <ac:spMk id="10" creationId="{011CCC4B-88C0-47B3-A6B5-51B4AB242DF0}"/>
    </ac:deMkLst>
    <p188:txBody>
      <a:bodyPr/>
      <a:lstStyle/>
      <a:p>
        <a:r>
          <a:rPr lang="fr-FR"/>
          <a:t>Même commentaire que la diapo 8</a:t>
        </a:r>
      </a:p>
    </p188:txBody>
  </p188:cm>
</p188:cmLst>
</file>

<file path=ppt/comments/modernComment_468_2DF3BAB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935038E-CEB8-6D45-89AA-C588A2E46358}" authorId="{DBCA1A92-A00F-D54C-48E2-CE2FD9D1D8F3}" created="2022-01-13T13:35:59.75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770947766" sldId="1128"/>
      <ac:spMk id="9" creationId="{4F588EE2-C3AA-4389-B67F-074AAB28153E}"/>
    </ac:deMkLst>
    <p188:txBody>
      <a:bodyPr/>
      <a:lstStyle/>
      <a:p>
        <a:r>
          <a:rPr lang="fr-FR"/>
          <a:t>Même commentaire que le diapo 8</a:t>
        </a:r>
      </a:p>
    </p188:txBody>
  </p188:cm>
</p188:cmLst>
</file>

<file path=ppt/comments/modernComment_46A_BB4B4FD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8032757-EB43-214B-93C2-129240C120BD}" authorId="{DBCA1A92-A00F-D54C-48E2-CE2FD9D1D8F3}" created="2022-01-12T20:24:48.80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42275036" sldId="1130"/>
      <ac:spMk id="10" creationId="{597A7B2A-44DA-49DF-88DE-C1339444A70E}"/>
    </ac:deMkLst>
    <p188:txBody>
      <a:bodyPr/>
      <a:lstStyle/>
      <a:p>
        <a:r>
          <a:rPr lang="fr-FR"/>
          <a:t>Même commentaire que la diapo 8</a:t>
        </a:r>
      </a:p>
    </p188:txBody>
  </p188:cm>
</p188:cmLst>
</file>

<file path=ppt/comments/modernComment_46B_9AF7F39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573E2AE-63FA-3C47-8B95-85BE5797C060}" authorId="{DBCA1A92-A00F-D54C-48E2-CE2FD9D1D8F3}" created="2022-01-13T13:41:50.46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599941011" sldId="1131"/>
      <ac:spMk id="9" creationId="{D41FF3F6-E6B3-453B-90F2-27032A0B9AD7}"/>
    </ac:deMkLst>
    <p188:txBody>
      <a:bodyPr/>
      <a:lstStyle/>
      <a:p>
        <a:r>
          <a:rPr lang="fr-FR"/>
          <a:t>Même commentaire que le diapo 8</a:t>
        </a:r>
      </a:p>
    </p188:txBody>
  </p188:cm>
</p188:cmLst>
</file>

<file path=ppt/comments/modernComment_46C_A6AAAD0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B44CE36-5C58-1C43-9405-29578C7AB1E1}" authorId="{DBCA1A92-A00F-D54C-48E2-CE2FD9D1D8F3}" created="2022-01-13T13:52:36.76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796203267" sldId="1132"/>
      <ac:spMk id="16" creationId="{86AF8735-17AB-47B6-8697-5CE7A27BFD8C}"/>
      <ac:txMk cp="29" len="8">
        <ac:context len="50" hash="3553154720"/>
      </ac:txMk>
    </ac:txMkLst>
    <p188:pos x="3237399" y="1661689"/>
    <p188:txBody>
      <a:bodyPr/>
      <a:lstStyle/>
      <a:p>
        <a:r>
          <a:rPr lang="fr-FR"/>
          <a:t>Mettre Commission et Parent sur la même ligne, puis enlever le « s » à Parents (si on se fie à ce qui est écrit dans le script)</a:t>
        </a:r>
      </a:p>
    </p188:txBody>
  </p188:cm>
</p188:cmLst>
</file>

<file path=ppt/comments/modernComment_46E_ECF02D9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7DEF44E-16A6-504D-A98A-4189A1703D40}" authorId="{DBCA1A92-A00F-D54C-48E2-CE2FD9D1D8F3}" created="2022-01-12T20:05:41.41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975163285" sldId="1134"/>
      <ac:spMk id="23" creationId="{00000000-0000-0000-0000-000000000000}"/>
    </ac:deMkLst>
    <p188:txBody>
      <a:bodyPr/>
      <a:lstStyle/>
      <a:p>
        <a:r>
          <a:rPr lang="fr-FR"/>
          <a:t>Vérifier l’alignement du texte et de l’image (les centrer l’un par rapport à l’autre)</a:t>
        </a:r>
      </a:p>
    </p188:txBody>
  </p188:cm>
</p188:cmLst>
</file>

<file path=ppt/comments/modernComment_472_B92D9DF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1628E97-F249-2B40-8AAA-C0704B5FC7D8}" authorId="{DBCA1A92-A00F-D54C-48E2-CE2FD9D1D8F3}" created="2022-01-13T13:37:53.13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06774521" sldId="1138"/>
      <ac:spMk id="17" creationId="{27895C81-A845-4546-B588-11B65421174F}"/>
    </ac:deMkLst>
    <p188:txBody>
      <a:bodyPr/>
      <a:lstStyle/>
      <a:p>
        <a:r>
          <a:rPr lang="fr-FR"/>
          <a:t>Même suggestion qu’à la diapo 9 :)</a:t>
        </a:r>
      </a:p>
    </p188:txBody>
  </p188:cm>
</p188:cmLst>
</file>

<file path=ppt/comments/modernComment_473_5A96C88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9DEB7EF-8630-1747-AF82-E4FC22FB1D1D}" authorId="{DBCA1A92-A00F-D54C-48E2-CE2FD9D1D8F3}" created="2022-01-12T20:10:17.99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19831177" sldId="1139"/>
      <ac:spMk id="16" creationId="{548FF054-1286-4C48-855A-376C6B02A3EC}"/>
    </ac:deMkLst>
    <p188:txBody>
      <a:bodyPr/>
      <a:lstStyle/>
      <a:p>
        <a:r>
          <a:rPr lang="fr-FR"/>
          <a:t>Majuscule?</a:t>
        </a:r>
      </a:p>
    </p188:txBody>
  </p188:cm>
  <p188:cm id="{37E0541C-B8C1-0D47-B797-5F8CA6953BEA}" authorId="{DBCA1A92-A00F-D54C-48E2-CE2FD9D1D8F3}" created="2022-01-12T20:11:48.74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19831177" sldId="1139"/>
      <ac:spMk id="18" creationId="{D08BBA78-0C60-4A12-AE04-D1CE5CDBAC0D}"/>
    </ac:deMkLst>
    <p188:txBody>
      <a:bodyPr/>
      <a:lstStyle/>
      <a:p>
        <a:r>
          <a:rPr lang="fr-FR"/>
          <a:t>Suggestion : Peut-être aligner les titres (évidemment, cela va créer un plus gros espace entre 1920 et l’image en-dessous). À toi de voir ce que tu préfères :)</a:t>
        </a:r>
      </a:p>
    </p188:txBody>
  </p188:cm>
</p188:cmLst>
</file>

<file path=ppt/comments/modernComment_47B_CA09538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D9139D7-A9AD-CE4D-898D-C1FDBBD2A8FE}" authorId="{DBCA1A92-A00F-D54C-48E2-CE2FD9D1D8F3}" created="2022-01-12T20:00:37.01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389608833" sldId="1147"/>
      <ac:spMk id="4" creationId="{31858CFC-2DEB-4CFD-9CBA-E800919A6DF1}"/>
    </ac:deMkLst>
    <p188:txBody>
      <a:bodyPr/>
      <a:lstStyle/>
      <a:p>
        <a:r>
          <a:rPr lang="fr-FR"/>
          <a:t>Je dirais que le rectangle vert est difficile à voir à l’oeil nu, même en mode présentation. Peut-être changer pour une autre couleur? Idem pour la diapo suivante</a:t>
        </a:r>
      </a:p>
    </p188:txBody>
  </p188:cm>
</p188:cmLst>
</file>

<file path=ppt/comments/modernComment_480_4B3D460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2C606CA-92E9-9543-BB88-25E05C6F2760}" authorId="{DBCA1A92-A00F-D54C-48E2-CE2FD9D1D8F3}" created="2022-01-13T13:44:24.91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262306827" sldId="1152"/>
      <ac:spMk id="23" creationId="{00000000-0000-0000-0000-000000000000}"/>
    </ac:deMkLst>
    <p188:txBody>
      <a:bodyPr/>
      <a:lstStyle/>
      <a:p>
        <a:r>
          <a:rPr lang="fr-FR"/>
          <a:t>Vérifier l’alignement du texte et de l’image (les centrer l’un par rapport à l’autre)</a:t>
        </a:r>
      </a:p>
    </p188:txBody>
  </p188:cm>
</p188:cmLst>
</file>

<file path=ppt/comments/modernComment_481_18DD9E8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03C96EF-FF56-184E-BB44-19E8817A7D21}" authorId="{DBCA1A92-A00F-D54C-48E2-CE2FD9D1D8F3}" created="2022-01-13T16:03:55.26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17177225" sldId="1153"/>
      <ac:spMk id="23" creationId="{00000000-0000-0000-0000-000000000000}"/>
      <ac:txMk cp="2" len="17">
        <ac:context len="20" hash="1275302911"/>
      </ac:txMk>
    </ac:txMkLst>
    <p188:pos x="10572750" y="2124075"/>
    <p188:txBody>
      <a:bodyPr/>
      <a:lstStyle/>
      <a:p>
        <a:r>
          <a:rPr lang="fr-FR"/>
          <a:t>Ajouter des « s » afin que ces mots soient écrits de la même manière que sur la diapositive suivante?</a:t>
        </a:r>
      </a:p>
    </p188:txBody>
  </p188:cm>
</p188:cmLst>
</file>

<file path=ppt/comments/modernComment_482_1A60254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7D54733-2367-7847-B9F4-A910F6433E21}" authorId="{DBCA1A92-A00F-D54C-48E2-CE2FD9D1D8F3}" created="2022-01-13T13:53:58.73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42508622" sldId="1154"/>
      <ac:spMk id="23" creationId="{00000000-0000-0000-0000-000000000000}"/>
      <ac:txMk cp="9" len="11">
        <ac:context len="89" hash="3775439090"/>
      </ac:txMk>
    </ac:txMkLst>
    <p188:pos x="7312894" y="1063116"/>
    <p188:txBody>
      <a:bodyPr/>
      <a:lstStyle/>
      <a:p>
        <a:r>
          <a:rPr lang="fr-FR"/>
          <a:t>Encadrer selon vous de virgules</a:t>
        </a:r>
      </a:p>
    </p188:txBody>
  </p188:cm>
  <p188:cm id="{7CBB5B7D-E666-8941-9EF0-40A89E47551B}" authorId="{DBCA1A92-A00F-D54C-48E2-CE2FD9D1D8F3}" created="2022-01-13T13:54:25.76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42508622" sldId="1154"/>
      <ac:spMk id="23" creationId="{00000000-0000-0000-0000-000000000000}"/>
    </ac:deMkLst>
    <p188:txBody>
      <a:bodyPr/>
      <a:lstStyle/>
      <a:p>
        <a:r>
          <a:rPr lang="fr-FR"/>
          <a:t>Vérifier l’alignement du texte et de l’image (les centrer l’un par rapport à l’autre)</a:t>
        </a:r>
      </a:p>
    </p188:txBody>
  </p188:cm>
</p188:cmLst>
</file>

<file path=ppt/comments/modernComment_484_9243752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3D21A89-E606-5F47-839C-9CF4BA0C8022}" authorId="{DBCA1A92-A00F-D54C-48E2-CE2FD9D1D8F3}" created="2022-01-13T13:56:45.721">
    <pc:sldMkLst xmlns:pc="http://schemas.microsoft.com/office/powerpoint/2013/main/command">
      <pc:docMk/>
      <pc:sldMk cId="2453894437" sldId="1156"/>
    </pc:sldMkLst>
    <p188:txBody>
      <a:bodyPr/>
      <a:lstStyle/>
      <a:p>
        <a:r>
          <a:rPr lang="fr-FR"/>
          <a:t>Mêmes commentaires qu’à la diapo 27</a:t>
        </a:r>
      </a:p>
    </p188:txBody>
  </p188:cm>
</p188:cmLst>
</file>

<file path=ppt/comments/modernComment_487_FCC85DB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0DC8D30-0A93-484D-BCEC-7907792DB41C}" authorId="{DBCA1A92-A00F-D54C-48E2-CE2FD9D1D8F3}" created="2022-01-13T15:56:59.17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40989631" sldId="1159"/>
      <ac:spMk id="23" creationId="{00000000-0000-0000-0000-000000000000}"/>
    </ac:deMkLst>
    <p188:txBody>
      <a:bodyPr/>
      <a:lstStyle/>
      <a:p>
        <a:r>
          <a:rPr lang="fr-FR"/>
          <a:t>Vérifier l’alignement du texte et de l’image (les centrer l’un par rapport à l’autre)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27185-10FB-4A57-B3F0-45136A811A24}" type="datetimeFigureOut">
              <a:rPr lang="uk-UA" smtClean="0"/>
              <a:t>28.02.2023</a:t>
            </a:fld>
            <a:endParaRPr lang="uk-U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C3A12-1E0F-412B-B376-8089A55D946C}" type="slidenum">
              <a:rPr lang="uk-UA" smtClean="0"/>
              <a:t>‹N°›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67216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80659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5718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23136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81259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865159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31532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500735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56836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7767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309209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20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88663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2824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21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4741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22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62849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23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216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24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66359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25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585182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27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1101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28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710256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29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81100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30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7877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31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0496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38967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32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11226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34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560144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36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109592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37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92731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38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80152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39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0011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9647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32410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2110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27551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08603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07476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728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6858000"/>
          </a:xfrm>
          <a:prstGeom prst="rect">
            <a:avLst/>
          </a:prstGeom>
          <a:solidFill>
            <a:srgbClr val="5F104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>
              <a:solidFill>
                <a:schemeClr val="tx1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76188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704850" y="914400"/>
            <a:ext cx="0" cy="1033272"/>
          </a:xfrm>
          <a:prstGeom prst="line">
            <a:avLst/>
          </a:prstGeom>
          <a:ln w="63500">
            <a:solidFill>
              <a:srgbClr val="B2217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6916400" y="12096914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r>
              <a:rPr lang="en-US" b="0" dirty="0"/>
              <a:t>Page</a:t>
            </a:r>
          </a:p>
          <a:p>
            <a:fld id="{37D409AB-2201-4E18-8A34-C31753AD9B06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521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76188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rgbClr val="B2217E"/>
                </a:solidFill>
                <a:latin typeface="Helvetica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3200400"/>
            <a:ext cx="18288000" cy="7315200"/>
          </a:xfrm>
          <a:prstGeom prst="rect">
            <a:avLst/>
          </a:prstGeom>
          <a:solidFill>
            <a:srgbClr val="5F104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>
              <a:solidFill>
                <a:schemeClr val="tx1"/>
              </a:solidFill>
            </a:endParaRPr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6916400" y="12096914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0" i="0" smtClean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Page</a:t>
            </a:r>
          </a:p>
          <a:p>
            <a:fld id="{37D409AB-2201-4E18-8A34-C31753AD9B06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04850" y="914400"/>
            <a:ext cx="0" cy="1033272"/>
          </a:xfrm>
          <a:prstGeom prst="line">
            <a:avLst/>
          </a:prstGeom>
          <a:ln w="63500">
            <a:solidFill>
              <a:srgbClr val="B2217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51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 - w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6916400" y="12096914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0" i="0" smtClean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Page</a:t>
            </a:r>
          </a:p>
          <a:p>
            <a:fld id="{37D409AB-2201-4E18-8A34-C31753AD9B06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71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11125200" y="76188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r">
              <a:defRPr lang="uk-UA" sz="4500" b="1">
                <a:solidFill>
                  <a:srgbClr val="B2217E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6916400" y="12096914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0" i="0" smtClean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Page</a:t>
            </a:r>
          </a:p>
          <a:p>
            <a:fld id="{37D409AB-2201-4E18-8A34-C31753AD9B06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6687800" y="914400"/>
            <a:ext cx="0" cy="1033272"/>
          </a:xfrm>
          <a:prstGeom prst="line">
            <a:avLst/>
          </a:prstGeom>
          <a:ln w="63500">
            <a:solidFill>
              <a:srgbClr val="B2217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5290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914400"/>
            <a:ext cx="0" cy="1033272"/>
          </a:xfrm>
          <a:prstGeom prst="line">
            <a:avLst/>
          </a:prstGeom>
          <a:ln w="63500">
            <a:solidFill>
              <a:srgbClr val="B2217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761881"/>
            <a:ext cx="9182100" cy="72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rgbClr val="B2217E"/>
                </a:solidFill>
                <a:latin typeface="Helvetica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6916400" y="12096914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0" i="0" smtClean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Page</a:t>
            </a:r>
          </a:p>
          <a:p>
            <a:fld id="{37D409AB-2201-4E18-8A34-C31753AD9B06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578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3716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9000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704850" y="12249313"/>
            <a:ext cx="0" cy="740664"/>
          </a:xfrm>
          <a:prstGeom prst="line">
            <a:avLst/>
          </a:prstGeom>
          <a:ln w="63500">
            <a:solidFill>
              <a:srgbClr val="B2217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6744950" y="12249313"/>
            <a:ext cx="0" cy="740664"/>
          </a:xfrm>
          <a:prstGeom prst="line">
            <a:avLst/>
          </a:prstGeom>
          <a:ln w="63500">
            <a:solidFill>
              <a:srgbClr val="B2217E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6916400" y="12096914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0" i="0" smtClean="0">
                <a:solidFill>
                  <a:schemeClr val="accent2"/>
                </a:solidFill>
                <a:latin typeface="Helvetica"/>
              </a:defRPr>
            </a:lvl1pPr>
          </a:lstStyle>
          <a:p>
            <a:r>
              <a:rPr lang="en-US" dirty="0"/>
              <a:t>Page</a:t>
            </a:r>
          </a:p>
          <a:p>
            <a:fld id="{37D409AB-2201-4E18-8A34-C31753AD9B06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10" name="Picture 9" descr="Logo_Rose2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115800"/>
            <a:ext cx="2133600" cy="9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8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680" r:id="rId2"/>
    <p:sldLayoutId id="2147483697" r:id="rId3"/>
    <p:sldLayoutId id="2147483825" r:id="rId4"/>
    <p:sldLayoutId id="2147483824" r:id="rId5"/>
    <p:sldLayoutId id="2147483855" r:id="rId6"/>
    <p:sldLayoutId id="2147483856" r:id="rId7"/>
  </p:sldLayoutIdLst>
  <p:hf sldNum="0"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4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0" Type="http://schemas.openxmlformats.org/officeDocument/2006/relationships/image" Target="../media/image2.jpg"/><Relationship Id="rId4" Type="http://schemas.openxmlformats.org/officeDocument/2006/relationships/tags" Target="../tags/tag4.xml"/><Relationship Id="rId9" Type="http://schemas.openxmlformats.org/officeDocument/2006/relationships/notesSlide" Target="../notesSlides/notesSlide1.xml"/><Relationship Id="rId14" Type="http://schemas.openxmlformats.org/officeDocument/2006/relationships/image" Target="../media/image6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18" Type="http://schemas.openxmlformats.org/officeDocument/2006/relationships/image" Target="../media/image29.png"/><Relationship Id="rId3" Type="http://schemas.openxmlformats.org/officeDocument/2006/relationships/tags" Target="../tags/tag61.xml"/><Relationship Id="rId21" Type="http://schemas.openxmlformats.org/officeDocument/2006/relationships/image" Target="../media/image8.png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image" Target="../media/image28.jpg"/><Relationship Id="rId2" Type="http://schemas.openxmlformats.org/officeDocument/2006/relationships/tags" Target="../tags/tag60.xml"/><Relationship Id="rId16" Type="http://schemas.openxmlformats.org/officeDocument/2006/relationships/image" Target="../media/image27.jpg"/><Relationship Id="rId20" Type="http://schemas.microsoft.com/office/2007/relationships/hdphoto" Target="../media/hdphoto3.wdp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notesSlide" Target="../notesSlides/notesSlide9.xml"/><Relationship Id="rId10" Type="http://schemas.openxmlformats.org/officeDocument/2006/relationships/tags" Target="../tags/tag68.xml"/><Relationship Id="rId19" Type="http://schemas.openxmlformats.org/officeDocument/2006/relationships/image" Target="../media/image30.png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image" Target="../media/image31.jpg"/><Relationship Id="rId18" Type="http://schemas.microsoft.com/office/2018/10/relationships/comments" Target="../comments/modernComment_467_EA26285D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notesSlide" Target="../notesSlides/notesSlide10.xml"/><Relationship Id="rId17" Type="http://schemas.openxmlformats.org/officeDocument/2006/relationships/image" Target="../media/image8.png"/><Relationship Id="rId2" Type="http://schemas.openxmlformats.org/officeDocument/2006/relationships/tags" Target="../tags/tag73.xml"/><Relationship Id="rId16" Type="http://schemas.openxmlformats.org/officeDocument/2006/relationships/image" Target="../media/image32.jpg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15" Type="http://schemas.microsoft.com/office/2007/relationships/hdphoto" Target="../media/hdphoto1.wdp"/><Relationship Id="rId10" Type="http://schemas.openxmlformats.org/officeDocument/2006/relationships/tags" Target="../tags/tag81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image" Target="../media/image35.jpg"/><Relationship Id="rId3" Type="http://schemas.openxmlformats.org/officeDocument/2006/relationships/tags" Target="../tags/tag84.xml"/><Relationship Id="rId21" Type="http://schemas.openxmlformats.org/officeDocument/2006/relationships/image" Target="../media/image8.png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image" Target="../media/image34.jpg"/><Relationship Id="rId2" Type="http://schemas.openxmlformats.org/officeDocument/2006/relationships/tags" Target="../tags/tag83.xml"/><Relationship Id="rId16" Type="http://schemas.openxmlformats.org/officeDocument/2006/relationships/image" Target="../media/image33.jpg"/><Relationship Id="rId20" Type="http://schemas.microsoft.com/office/2007/relationships/hdphoto" Target="../media/hdphoto3.wdp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5" Type="http://schemas.openxmlformats.org/officeDocument/2006/relationships/notesSlide" Target="../notesSlides/notesSlide11.xml"/><Relationship Id="rId10" Type="http://schemas.openxmlformats.org/officeDocument/2006/relationships/tags" Target="../tags/tag91.xml"/><Relationship Id="rId19" Type="http://schemas.openxmlformats.org/officeDocument/2006/relationships/image" Target="../media/image30.png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microsoft.com/office/2007/relationships/hdphoto" Target="../media/hdphoto1.wdp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image" Target="../media/image20.png"/><Relationship Id="rId2" Type="http://schemas.openxmlformats.org/officeDocument/2006/relationships/tags" Target="../tags/tag96.xml"/><Relationship Id="rId16" Type="http://schemas.microsoft.com/office/2018/10/relationships/comments" Target="../comments/modernComment_46A_BB4B4FDC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image" Target="../media/image36.jpg"/><Relationship Id="rId5" Type="http://schemas.openxmlformats.org/officeDocument/2006/relationships/tags" Target="../tags/tag99.xml"/><Relationship Id="rId15" Type="http://schemas.openxmlformats.org/officeDocument/2006/relationships/image" Target="../media/image8.png"/><Relationship Id="rId10" Type="http://schemas.openxmlformats.org/officeDocument/2006/relationships/notesSlide" Target="../notesSlides/notesSlide12.xml"/><Relationship Id="rId4" Type="http://schemas.openxmlformats.org/officeDocument/2006/relationships/tags" Target="../tags/tag98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tags" Target="../tags/tag115.xml"/><Relationship Id="rId18" Type="http://schemas.openxmlformats.org/officeDocument/2006/relationships/tags" Target="../tags/tag120.xml"/><Relationship Id="rId26" Type="http://schemas.openxmlformats.org/officeDocument/2006/relationships/image" Target="../media/image40.png"/><Relationship Id="rId3" Type="http://schemas.openxmlformats.org/officeDocument/2006/relationships/tags" Target="../tags/tag105.xml"/><Relationship Id="rId21" Type="http://schemas.openxmlformats.org/officeDocument/2006/relationships/tags" Target="../tags/tag123.xml"/><Relationship Id="rId7" Type="http://schemas.openxmlformats.org/officeDocument/2006/relationships/tags" Target="../tags/tag109.xml"/><Relationship Id="rId12" Type="http://schemas.openxmlformats.org/officeDocument/2006/relationships/tags" Target="../tags/tag114.xml"/><Relationship Id="rId17" Type="http://schemas.openxmlformats.org/officeDocument/2006/relationships/tags" Target="../tags/tag119.xml"/><Relationship Id="rId25" Type="http://schemas.openxmlformats.org/officeDocument/2006/relationships/image" Target="../media/image39.png"/><Relationship Id="rId2" Type="http://schemas.openxmlformats.org/officeDocument/2006/relationships/tags" Target="../tags/tag104.xml"/><Relationship Id="rId16" Type="http://schemas.openxmlformats.org/officeDocument/2006/relationships/tags" Target="../tags/tag118.xml"/><Relationship Id="rId20" Type="http://schemas.openxmlformats.org/officeDocument/2006/relationships/tags" Target="../tags/tag122.xml"/><Relationship Id="rId29" Type="http://schemas.openxmlformats.org/officeDocument/2006/relationships/image" Target="../media/image8.png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tags" Target="../tags/tag113.xml"/><Relationship Id="rId24" Type="http://schemas.openxmlformats.org/officeDocument/2006/relationships/image" Target="../media/image38.jpg"/><Relationship Id="rId5" Type="http://schemas.openxmlformats.org/officeDocument/2006/relationships/tags" Target="../tags/tag107.xml"/><Relationship Id="rId15" Type="http://schemas.openxmlformats.org/officeDocument/2006/relationships/tags" Target="../tags/tag117.xml"/><Relationship Id="rId23" Type="http://schemas.openxmlformats.org/officeDocument/2006/relationships/notesSlide" Target="../notesSlides/notesSlide13.xml"/><Relationship Id="rId28" Type="http://schemas.microsoft.com/office/2007/relationships/hdphoto" Target="../media/hdphoto3.wdp"/><Relationship Id="rId10" Type="http://schemas.openxmlformats.org/officeDocument/2006/relationships/tags" Target="../tags/tag112.xml"/><Relationship Id="rId19" Type="http://schemas.openxmlformats.org/officeDocument/2006/relationships/tags" Target="../tags/tag121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tags" Target="../tags/tag116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microsoft.com/office/2007/relationships/hdphoto" Target="../media/hdphoto1.wdp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image" Target="../media/image20.png"/><Relationship Id="rId2" Type="http://schemas.openxmlformats.org/officeDocument/2006/relationships/tags" Target="../tags/tag125.xml"/><Relationship Id="rId16" Type="http://schemas.microsoft.com/office/2018/10/relationships/comments" Target="../comments/modernComment_468_2DF3BAB6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image" Target="../media/image41.jpg"/><Relationship Id="rId5" Type="http://schemas.openxmlformats.org/officeDocument/2006/relationships/tags" Target="../tags/tag128.xml"/><Relationship Id="rId15" Type="http://schemas.openxmlformats.org/officeDocument/2006/relationships/image" Target="../media/image8.png"/><Relationship Id="rId10" Type="http://schemas.openxmlformats.org/officeDocument/2006/relationships/notesSlide" Target="../notesSlides/notesSlide14.xml"/><Relationship Id="rId4" Type="http://schemas.openxmlformats.org/officeDocument/2006/relationships/tags" Target="../tags/tag127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image" Target="../media/image44.png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microsoft.com/office/2007/relationships/hdphoto" Target="../media/hdphoto2.wdp"/><Relationship Id="rId2" Type="http://schemas.openxmlformats.org/officeDocument/2006/relationships/tags" Target="../tags/tag133.xml"/><Relationship Id="rId16" Type="http://schemas.microsoft.com/office/2018/10/relationships/comments" Target="../comments/modernComment_472_B92D9DF9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image" Target="../media/image43.png"/><Relationship Id="rId5" Type="http://schemas.openxmlformats.org/officeDocument/2006/relationships/tags" Target="../tags/tag136.xml"/><Relationship Id="rId15" Type="http://schemas.openxmlformats.org/officeDocument/2006/relationships/image" Target="../media/image8.png"/><Relationship Id="rId10" Type="http://schemas.openxmlformats.org/officeDocument/2006/relationships/notesSlide" Target="../notesSlides/notesSlide15.xml"/><Relationship Id="rId4" Type="http://schemas.openxmlformats.org/officeDocument/2006/relationships/tags" Target="../tags/tag13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5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image" Target="../media/image46.jpg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12" Type="http://schemas.microsoft.com/office/2007/relationships/hdphoto" Target="../media/hdphoto1.wdp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image" Target="../media/image20.png"/><Relationship Id="rId5" Type="http://schemas.openxmlformats.org/officeDocument/2006/relationships/tags" Target="../tags/tag144.xml"/><Relationship Id="rId15" Type="http://schemas.microsoft.com/office/2018/10/relationships/comments" Target="../comments/modernComment_45F_6941ADDF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143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18" Type="http://schemas.openxmlformats.org/officeDocument/2006/relationships/image" Target="../media/image49.png"/><Relationship Id="rId3" Type="http://schemas.openxmlformats.org/officeDocument/2006/relationships/tags" Target="../tags/tag150.xml"/><Relationship Id="rId21" Type="http://schemas.openxmlformats.org/officeDocument/2006/relationships/image" Target="../media/image8.png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17" Type="http://schemas.openxmlformats.org/officeDocument/2006/relationships/image" Target="../media/image48.jpg"/><Relationship Id="rId2" Type="http://schemas.openxmlformats.org/officeDocument/2006/relationships/tags" Target="../tags/tag149.xml"/><Relationship Id="rId16" Type="http://schemas.openxmlformats.org/officeDocument/2006/relationships/image" Target="../media/image47.png"/><Relationship Id="rId20" Type="http://schemas.microsoft.com/office/2007/relationships/hdphoto" Target="../media/hdphoto3.wdp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5" Type="http://schemas.openxmlformats.org/officeDocument/2006/relationships/notesSlide" Target="../notesSlides/notesSlide17.xml"/><Relationship Id="rId10" Type="http://schemas.openxmlformats.org/officeDocument/2006/relationships/tags" Target="../tags/tag157.xml"/><Relationship Id="rId19" Type="http://schemas.openxmlformats.org/officeDocument/2006/relationships/image" Target="../media/image30.png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image" Target="../media/image20.png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12" Type="http://schemas.openxmlformats.org/officeDocument/2006/relationships/image" Target="../media/image50.png"/><Relationship Id="rId17" Type="http://schemas.microsoft.com/office/2018/10/relationships/comments" Target="../comments/modernComment_464_43B18FD5.xml"/><Relationship Id="rId2" Type="http://schemas.openxmlformats.org/officeDocument/2006/relationships/tags" Target="../tags/tag162.xml"/><Relationship Id="rId16" Type="http://schemas.openxmlformats.org/officeDocument/2006/relationships/image" Target="../media/image8.png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165.xml"/><Relationship Id="rId15" Type="http://schemas.openxmlformats.org/officeDocument/2006/relationships/image" Target="../media/image51.jp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18" Type="http://schemas.openxmlformats.org/officeDocument/2006/relationships/image" Target="../media/image54.jpg"/><Relationship Id="rId3" Type="http://schemas.openxmlformats.org/officeDocument/2006/relationships/tags" Target="../tags/tag172.xml"/><Relationship Id="rId21" Type="http://schemas.openxmlformats.org/officeDocument/2006/relationships/image" Target="../media/image8.png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image" Target="../media/image53.png"/><Relationship Id="rId2" Type="http://schemas.openxmlformats.org/officeDocument/2006/relationships/tags" Target="../tags/tag171.xml"/><Relationship Id="rId16" Type="http://schemas.openxmlformats.org/officeDocument/2006/relationships/image" Target="../media/image52.jpg"/><Relationship Id="rId20" Type="http://schemas.microsoft.com/office/2007/relationships/hdphoto" Target="../media/hdphoto3.wdp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5" Type="http://schemas.openxmlformats.org/officeDocument/2006/relationships/tags" Target="../tags/tag174.xml"/><Relationship Id="rId15" Type="http://schemas.openxmlformats.org/officeDocument/2006/relationships/notesSlide" Target="../notesSlides/notesSlide19.xml"/><Relationship Id="rId10" Type="http://schemas.openxmlformats.org/officeDocument/2006/relationships/tags" Target="../tags/tag179.xml"/><Relationship Id="rId19" Type="http://schemas.openxmlformats.org/officeDocument/2006/relationships/image" Target="../media/image30.png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13" Type="http://schemas.openxmlformats.org/officeDocument/2006/relationships/image" Target="../media/image20.png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12" Type="http://schemas.microsoft.com/office/2007/relationships/hdphoto" Target="../media/hdphoto4.wdp"/><Relationship Id="rId17" Type="http://schemas.microsoft.com/office/2018/10/relationships/comments" Target="../comments/modernComment_46B_9AF7F393.xml"/><Relationship Id="rId2" Type="http://schemas.openxmlformats.org/officeDocument/2006/relationships/tags" Target="../tags/tag184.xml"/><Relationship Id="rId16" Type="http://schemas.openxmlformats.org/officeDocument/2006/relationships/image" Target="../media/image8.png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image" Target="../media/image55.png"/><Relationship Id="rId5" Type="http://schemas.openxmlformats.org/officeDocument/2006/relationships/tags" Target="../tags/tag187.xml"/><Relationship Id="rId15" Type="http://schemas.openxmlformats.org/officeDocument/2006/relationships/image" Target="../media/image56.png"/><Relationship Id="rId10" Type="http://schemas.openxmlformats.org/officeDocument/2006/relationships/notesSlide" Target="../notesSlides/notesSlide20.xml"/><Relationship Id="rId4" Type="http://schemas.openxmlformats.org/officeDocument/2006/relationships/tags" Target="../tags/tag186.xml"/><Relationship Id="rId9" Type="http://schemas.openxmlformats.org/officeDocument/2006/relationships/slideLayout" Target="../slideLayouts/slideLayout1.xml"/><Relationship Id="rId1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57.png"/><Relationship Id="rId3" Type="http://schemas.openxmlformats.org/officeDocument/2006/relationships/tags" Target="../tags/tag193.xml"/><Relationship Id="rId21" Type="http://schemas.openxmlformats.org/officeDocument/2006/relationships/image" Target="../media/image8.png"/><Relationship Id="rId7" Type="http://schemas.openxmlformats.org/officeDocument/2006/relationships/tags" Target="../tags/tag197.xml"/><Relationship Id="rId12" Type="http://schemas.openxmlformats.org/officeDocument/2006/relationships/tags" Target="../tags/tag202.xml"/><Relationship Id="rId17" Type="http://schemas.openxmlformats.org/officeDocument/2006/relationships/image" Target="../media/image38.jpg"/><Relationship Id="rId2" Type="http://schemas.openxmlformats.org/officeDocument/2006/relationships/tags" Target="../tags/tag192.xml"/><Relationship Id="rId16" Type="http://schemas.microsoft.com/office/2007/relationships/hdphoto" Target="../media/hdphoto3.wdp"/><Relationship Id="rId20" Type="http://schemas.openxmlformats.org/officeDocument/2006/relationships/image" Target="../media/image59.jpeg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tags" Target="../tags/tag201.xml"/><Relationship Id="rId5" Type="http://schemas.openxmlformats.org/officeDocument/2006/relationships/tags" Target="../tags/tag195.xml"/><Relationship Id="rId15" Type="http://schemas.openxmlformats.org/officeDocument/2006/relationships/image" Target="../media/image30.png"/><Relationship Id="rId10" Type="http://schemas.openxmlformats.org/officeDocument/2006/relationships/tags" Target="../tags/tag200.xml"/><Relationship Id="rId19" Type="http://schemas.openxmlformats.org/officeDocument/2006/relationships/image" Target="../media/image58.png"/><Relationship Id="rId4" Type="http://schemas.openxmlformats.org/officeDocument/2006/relationships/tags" Target="../tags/tag194.xml"/><Relationship Id="rId9" Type="http://schemas.openxmlformats.org/officeDocument/2006/relationships/tags" Target="../tags/tag199.xml"/><Relationship Id="rId1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465_EF876E70.xml"/><Relationship Id="rId3" Type="http://schemas.openxmlformats.org/officeDocument/2006/relationships/tags" Target="../tags/tag205.xml"/><Relationship Id="rId7" Type="http://schemas.openxmlformats.org/officeDocument/2006/relationships/image" Target="../media/image10.svg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480_4B3D460B.xml"/><Relationship Id="rId3" Type="http://schemas.openxmlformats.org/officeDocument/2006/relationships/tags" Target="../tags/tag208.xml"/><Relationship Id="rId7" Type="http://schemas.openxmlformats.org/officeDocument/2006/relationships/image" Target="../media/image10.svg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482_1A60254E.xml"/><Relationship Id="rId3" Type="http://schemas.openxmlformats.org/officeDocument/2006/relationships/tags" Target="../tags/tag211.xml"/><Relationship Id="rId7" Type="http://schemas.openxmlformats.org/officeDocument/2006/relationships/image" Target="../media/image10.svg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64.png"/><Relationship Id="rId18" Type="http://schemas.openxmlformats.org/officeDocument/2006/relationships/image" Target="../media/image69.svg"/><Relationship Id="rId26" Type="http://schemas.openxmlformats.org/officeDocument/2006/relationships/image" Target="../media/image76.jpg"/><Relationship Id="rId3" Type="http://schemas.openxmlformats.org/officeDocument/2006/relationships/tags" Target="../tags/tag216.xml"/><Relationship Id="rId21" Type="http://schemas.openxmlformats.org/officeDocument/2006/relationships/image" Target="../media/image8.png"/><Relationship Id="rId7" Type="http://schemas.openxmlformats.org/officeDocument/2006/relationships/image" Target="../media/image30.png"/><Relationship Id="rId12" Type="http://schemas.openxmlformats.org/officeDocument/2006/relationships/image" Target="../media/image63.svg"/><Relationship Id="rId17" Type="http://schemas.openxmlformats.org/officeDocument/2006/relationships/image" Target="../media/image68.png"/><Relationship Id="rId25" Type="http://schemas.openxmlformats.org/officeDocument/2006/relationships/image" Target="../media/image75.jpg"/><Relationship Id="rId2" Type="http://schemas.openxmlformats.org/officeDocument/2006/relationships/tags" Target="../tags/tag215.xml"/><Relationship Id="rId16" Type="http://schemas.openxmlformats.org/officeDocument/2006/relationships/image" Target="../media/image67.svg"/><Relationship Id="rId20" Type="http://schemas.openxmlformats.org/officeDocument/2006/relationships/image" Target="../media/image71.svg"/><Relationship Id="rId1" Type="http://schemas.openxmlformats.org/officeDocument/2006/relationships/tags" Target="../tags/tag214.xml"/><Relationship Id="rId6" Type="http://schemas.openxmlformats.org/officeDocument/2006/relationships/notesSlide" Target="../notesSlides/notesSlide25.xml"/><Relationship Id="rId11" Type="http://schemas.openxmlformats.org/officeDocument/2006/relationships/image" Target="../media/image62.png"/><Relationship Id="rId24" Type="http://schemas.openxmlformats.org/officeDocument/2006/relationships/image" Target="../media/image74.jp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66.png"/><Relationship Id="rId23" Type="http://schemas.openxmlformats.org/officeDocument/2006/relationships/image" Target="../media/image73.jpg"/><Relationship Id="rId28" Type="http://schemas.microsoft.com/office/2018/10/relationships/comments" Target="../comments/modernComment_107_F935CD4E.xml"/><Relationship Id="rId10" Type="http://schemas.openxmlformats.org/officeDocument/2006/relationships/image" Target="../media/image61.svg"/><Relationship Id="rId19" Type="http://schemas.openxmlformats.org/officeDocument/2006/relationships/image" Target="../media/image70.png"/><Relationship Id="rId4" Type="http://schemas.openxmlformats.org/officeDocument/2006/relationships/tags" Target="../tags/tag217.xml"/><Relationship Id="rId9" Type="http://schemas.openxmlformats.org/officeDocument/2006/relationships/image" Target="../media/image60.png"/><Relationship Id="rId14" Type="http://schemas.openxmlformats.org/officeDocument/2006/relationships/image" Target="../media/image65.svg"/><Relationship Id="rId22" Type="http://schemas.openxmlformats.org/officeDocument/2006/relationships/image" Target="../media/image72.jpg"/><Relationship Id="rId27" Type="http://schemas.openxmlformats.org/officeDocument/2006/relationships/image" Target="../media/image77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25.xml"/><Relationship Id="rId13" Type="http://schemas.microsoft.com/office/2007/relationships/hdphoto" Target="../media/hdphoto2.wdp"/><Relationship Id="rId3" Type="http://schemas.openxmlformats.org/officeDocument/2006/relationships/tags" Target="../tags/tag220.xml"/><Relationship Id="rId7" Type="http://schemas.openxmlformats.org/officeDocument/2006/relationships/tags" Target="../tags/tag224.xml"/><Relationship Id="rId12" Type="http://schemas.openxmlformats.org/officeDocument/2006/relationships/image" Target="../media/image43.png"/><Relationship Id="rId17" Type="http://schemas.microsoft.com/office/2018/10/relationships/comments" Target="../comments/modernComment_46C_A6AAAD03.xml"/><Relationship Id="rId2" Type="http://schemas.openxmlformats.org/officeDocument/2006/relationships/tags" Target="../tags/tag219.xml"/><Relationship Id="rId16" Type="http://schemas.openxmlformats.org/officeDocument/2006/relationships/image" Target="../media/image79.gif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222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21.xml"/><Relationship Id="rId9" Type="http://schemas.openxmlformats.org/officeDocument/2006/relationships/tags" Target="../tags/tag226.xml"/><Relationship Id="rId14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4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7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15" Type="http://schemas.microsoft.com/office/2018/10/relationships/comments" Target="../comments/modernComment_47B_CA095381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1.jpg"/><Relationship Id="rId18" Type="http://schemas.openxmlformats.org/officeDocument/2006/relationships/image" Target="../media/image86.svg"/><Relationship Id="rId26" Type="http://schemas.openxmlformats.org/officeDocument/2006/relationships/image" Target="../media/image94.svg"/><Relationship Id="rId3" Type="http://schemas.openxmlformats.org/officeDocument/2006/relationships/tags" Target="../tags/tag231.xml"/><Relationship Id="rId21" Type="http://schemas.openxmlformats.org/officeDocument/2006/relationships/image" Target="../media/image89.svg"/><Relationship Id="rId7" Type="http://schemas.openxmlformats.org/officeDocument/2006/relationships/image" Target="../media/image30.png"/><Relationship Id="rId12" Type="http://schemas.openxmlformats.org/officeDocument/2006/relationships/image" Target="../media/image80.jpg"/><Relationship Id="rId17" Type="http://schemas.openxmlformats.org/officeDocument/2006/relationships/image" Target="../media/image85.png"/><Relationship Id="rId25" Type="http://schemas.openxmlformats.org/officeDocument/2006/relationships/image" Target="../media/image93.png"/><Relationship Id="rId2" Type="http://schemas.openxmlformats.org/officeDocument/2006/relationships/tags" Target="../tags/tag230.xml"/><Relationship Id="rId16" Type="http://schemas.openxmlformats.org/officeDocument/2006/relationships/image" Target="../media/image84.svg"/><Relationship Id="rId20" Type="http://schemas.openxmlformats.org/officeDocument/2006/relationships/image" Target="../media/image88.png"/><Relationship Id="rId1" Type="http://schemas.openxmlformats.org/officeDocument/2006/relationships/tags" Target="../tags/tag229.xml"/><Relationship Id="rId6" Type="http://schemas.openxmlformats.org/officeDocument/2006/relationships/notesSlide" Target="../notesSlides/notesSlide28.xml"/><Relationship Id="rId11" Type="http://schemas.openxmlformats.org/officeDocument/2006/relationships/image" Target="../media/image8.png"/><Relationship Id="rId24" Type="http://schemas.openxmlformats.org/officeDocument/2006/relationships/image" Target="../media/image92.sv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83.png"/><Relationship Id="rId23" Type="http://schemas.openxmlformats.org/officeDocument/2006/relationships/image" Target="../media/image91.png"/><Relationship Id="rId28" Type="http://schemas.microsoft.com/office/2018/10/relationships/comments" Target="../comments/modernComment_484_92437525.xml"/><Relationship Id="rId10" Type="http://schemas.openxmlformats.org/officeDocument/2006/relationships/image" Target="../media/image63.svg"/><Relationship Id="rId19" Type="http://schemas.openxmlformats.org/officeDocument/2006/relationships/image" Target="../media/image87.jpg"/><Relationship Id="rId4" Type="http://schemas.openxmlformats.org/officeDocument/2006/relationships/tags" Target="../tags/tag232.xml"/><Relationship Id="rId9" Type="http://schemas.openxmlformats.org/officeDocument/2006/relationships/image" Target="../media/image62.png"/><Relationship Id="rId14" Type="http://schemas.openxmlformats.org/officeDocument/2006/relationships/image" Target="../media/image82.jpg"/><Relationship Id="rId22" Type="http://schemas.openxmlformats.org/officeDocument/2006/relationships/image" Target="../media/image90.jpg"/><Relationship Id="rId27" Type="http://schemas.openxmlformats.org/officeDocument/2006/relationships/image" Target="../media/image95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40.xml"/><Relationship Id="rId13" Type="http://schemas.openxmlformats.org/officeDocument/2006/relationships/image" Target="../media/image8.png"/><Relationship Id="rId3" Type="http://schemas.openxmlformats.org/officeDocument/2006/relationships/tags" Target="../tags/tag235.xml"/><Relationship Id="rId7" Type="http://schemas.openxmlformats.org/officeDocument/2006/relationships/tags" Target="../tags/tag239.xml"/><Relationship Id="rId12" Type="http://schemas.openxmlformats.org/officeDocument/2006/relationships/image" Target="../media/image7.png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tags" Target="../tags/tag238.xml"/><Relationship Id="rId11" Type="http://schemas.openxmlformats.org/officeDocument/2006/relationships/notesSlide" Target="../notesSlides/notesSlide29.xml"/><Relationship Id="rId5" Type="http://schemas.openxmlformats.org/officeDocument/2006/relationships/tags" Target="../tags/tag237.xml"/><Relationship Id="rId15" Type="http://schemas.microsoft.com/office/2018/10/relationships/comments" Target="../comments/modernComment_47B_CA095381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36.xml"/><Relationship Id="rId9" Type="http://schemas.openxmlformats.org/officeDocument/2006/relationships/tags" Target="../tags/tag241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487_FCC85DBF.xml"/><Relationship Id="rId3" Type="http://schemas.openxmlformats.org/officeDocument/2006/relationships/tags" Target="../tags/tag244.xml"/><Relationship Id="rId7" Type="http://schemas.openxmlformats.org/officeDocument/2006/relationships/image" Target="../media/image10.svg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4" Type="http://schemas.microsoft.com/office/2018/10/relationships/comments" Target="../comments/modernComment_481_18DD9E8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image" Target="../media/image7.png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12" Type="http://schemas.openxmlformats.org/officeDocument/2006/relationships/notesSlide" Target="../notesSlides/notesSlide31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51.xml"/><Relationship Id="rId15" Type="http://schemas.microsoft.com/office/2018/10/relationships/comments" Target="../comments/modernComment_47B_CA095381.xml"/><Relationship Id="rId10" Type="http://schemas.openxmlformats.org/officeDocument/2006/relationships/tags" Target="../tags/tag256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8.xml"/><Relationship Id="rId1" Type="http://schemas.openxmlformats.org/officeDocument/2006/relationships/tags" Target="../tags/tag25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13" Type="http://schemas.openxmlformats.org/officeDocument/2006/relationships/image" Target="../media/image20.png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12" Type="http://schemas.microsoft.com/office/2007/relationships/hdphoto" Target="../media/hdphoto5.wdp"/><Relationship Id="rId17" Type="http://schemas.microsoft.com/office/2018/10/relationships/comments" Target="../comments/modernComment_466_CDB1B888.xml"/><Relationship Id="rId2" Type="http://schemas.openxmlformats.org/officeDocument/2006/relationships/tags" Target="../tags/tag260.xml"/><Relationship Id="rId16" Type="http://schemas.openxmlformats.org/officeDocument/2006/relationships/image" Target="../media/image8.png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11" Type="http://schemas.openxmlformats.org/officeDocument/2006/relationships/image" Target="../media/image96.png"/><Relationship Id="rId5" Type="http://schemas.openxmlformats.org/officeDocument/2006/relationships/tags" Target="../tags/tag263.xml"/><Relationship Id="rId15" Type="http://schemas.openxmlformats.org/officeDocument/2006/relationships/image" Target="../media/image97.png"/><Relationship Id="rId10" Type="http://schemas.openxmlformats.org/officeDocument/2006/relationships/notesSlide" Target="../notesSlides/notesSlide32.xml"/><Relationship Id="rId4" Type="http://schemas.openxmlformats.org/officeDocument/2006/relationships/tags" Target="../tags/tag262.xml"/><Relationship Id="rId9" Type="http://schemas.openxmlformats.org/officeDocument/2006/relationships/slideLayout" Target="../slideLayouts/slideLayout1.xml"/><Relationship Id="rId1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274.xml"/><Relationship Id="rId13" Type="http://schemas.openxmlformats.org/officeDocument/2006/relationships/tags" Target="../tags/tag279.xml"/><Relationship Id="rId18" Type="http://schemas.openxmlformats.org/officeDocument/2006/relationships/image" Target="../media/image30.png"/><Relationship Id="rId3" Type="http://schemas.openxmlformats.org/officeDocument/2006/relationships/tags" Target="../tags/tag269.xml"/><Relationship Id="rId21" Type="http://schemas.openxmlformats.org/officeDocument/2006/relationships/image" Target="../media/image98.png"/><Relationship Id="rId7" Type="http://schemas.openxmlformats.org/officeDocument/2006/relationships/tags" Target="../tags/tag273.xml"/><Relationship Id="rId12" Type="http://schemas.openxmlformats.org/officeDocument/2006/relationships/tags" Target="../tags/tag278.xml"/><Relationship Id="rId17" Type="http://schemas.openxmlformats.org/officeDocument/2006/relationships/notesSlide" Target="../notesSlides/notesSlide33.xml"/><Relationship Id="rId2" Type="http://schemas.openxmlformats.org/officeDocument/2006/relationships/tags" Target="../tags/tag268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38.jpg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11" Type="http://schemas.openxmlformats.org/officeDocument/2006/relationships/tags" Target="../tags/tag277.xml"/><Relationship Id="rId5" Type="http://schemas.openxmlformats.org/officeDocument/2006/relationships/tags" Target="../tags/tag271.xml"/><Relationship Id="rId15" Type="http://schemas.openxmlformats.org/officeDocument/2006/relationships/tags" Target="../tags/tag281.xml"/><Relationship Id="rId23" Type="http://schemas.openxmlformats.org/officeDocument/2006/relationships/image" Target="../media/image8.png"/><Relationship Id="rId10" Type="http://schemas.openxmlformats.org/officeDocument/2006/relationships/tags" Target="../tags/tag276.xml"/><Relationship Id="rId19" Type="http://schemas.microsoft.com/office/2007/relationships/hdphoto" Target="../media/hdphoto3.wdp"/><Relationship Id="rId4" Type="http://schemas.openxmlformats.org/officeDocument/2006/relationships/tags" Target="../tags/tag270.xml"/><Relationship Id="rId9" Type="http://schemas.openxmlformats.org/officeDocument/2006/relationships/tags" Target="../tags/tag275.xml"/><Relationship Id="rId14" Type="http://schemas.openxmlformats.org/officeDocument/2006/relationships/tags" Target="../tags/tag280.xml"/><Relationship Id="rId22" Type="http://schemas.openxmlformats.org/officeDocument/2006/relationships/image" Target="../media/image99.png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hyperlink" Target="https://lemelson.mit.edu/resources/mary-walton" TargetMode="External"/><Relationship Id="rId18" Type="http://schemas.openxmlformats.org/officeDocument/2006/relationships/hyperlink" Target="https://lemelson.mit.edu/resources/mary-anderson" TargetMode="External"/><Relationship Id="rId26" Type="http://schemas.openxmlformats.org/officeDocument/2006/relationships/hyperlink" Target="https://www.engineergirl.org/123598/Grace-Hopper" TargetMode="External"/><Relationship Id="rId21" Type="http://schemas.openxmlformats.org/officeDocument/2006/relationships/hyperlink" Target="https://www.leprogres.fr/magazine-automobile/2020/04/21/l-essuie-glace-deux-tiges-de-metal-qui-ne-laissent-pas-de-bois" TargetMode="External"/><Relationship Id="rId34" Type="http://schemas.openxmlformats.org/officeDocument/2006/relationships/hyperlink" Target="http://www.oiq.qc.ca/Documents/DCAP/Archives_Plan/2015/PLAN-juillet-aout-2015.pdf" TargetMode="External"/><Relationship Id="rId7" Type="http://schemas.openxmlformats.org/officeDocument/2006/relationships/hyperlink" Target="https://www.yorksaw.com/history-circular-saw/" TargetMode="External"/><Relationship Id="rId12" Type="http://schemas.openxmlformats.org/officeDocument/2006/relationships/hyperlink" Target="http://www.civilwarsignals.org/pages/signal/signalpages/flare/coston2.html" TargetMode="External"/><Relationship Id="rId17" Type="http://schemas.openxmlformats.org/officeDocument/2006/relationships/hyperlink" Target="https://www.kitchenaid.fr/A-propos-de-kitchenaid/histoire-de-la-marque" TargetMode="External"/><Relationship Id="rId25" Type="http://schemas.openxmlformats.org/officeDocument/2006/relationships/hyperlink" Target="http://www.realizedvision.com/ap.php" TargetMode="External"/><Relationship Id="rId33" Type="http://schemas.openxmlformats.org/officeDocument/2006/relationships/hyperlink" Target="https://www.etsmtl.ca/nouvelles/2020/youance-ambassadrice-ets-recherche-innovation-2020" TargetMode="External"/><Relationship Id="rId2" Type="http://schemas.openxmlformats.org/officeDocument/2006/relationships/tags" Target="../tags/tag283.xml"/><Relationship Id="rId16" Type="http://schemas.openxmlformats.org/officeDocument/2006/relationships/hyperlink" Target="https://www.uspto.gov/learning-and-resources/journeys-innovation/historical-stories/ill-do-it-myself" TargetMode="External"/><Relationship Id="rId20" Type="http://schemas.openxmlformats.org/officeDocument/2006/relationships/hyperlink" Target="https://www.uspto.gov/learning-and-resources/newsletter/inventors-eye/celebrating-women-inventors" TargetMode="External"/><Relationship Id="rId29" Type="http://schemas.openxmlformats.org/officeDocument/2006/relationships/hyperlink" Target="https://www.thecanadianencyclopedia.ca/fr/article/la-commission-royale-d-enquete-sur-l-enseignement-dans-la-province-de-quebec-commission-parent" TargetMode="External"/><Relationship Id="rId1" Type="http://schemas.openxmlformats.org/officeDocument/2006/relationships/tags" Target="../tags/tag282.xml"/><Relationship Id="rId6" Type="http://schemas.openxmlformats.org/officeDocument/2006/relationships/hyperlink" Target="https://en.wikipedia.org/wiki/Whipsaw" TargetMode="External"/><Relationship Id="rId11" Type="http://schemas.openxmlformats.org/officeDocument/2006/relationships/hyperlink" Target="https://www.genie-inc.com/5-femmes-ont-marque-genie/" TargetMode="External"/><Relationship Id="rId24" Type="http://schemas.openxmlformats.org/officeDocument/2006/relationships/hyperlink" Target="https://www.engineergirl.org/123474/Lillian-Moller-Gilbreth" TargetMode="External"/><Relationship Id="rId32" Type="http://schemas.openxmlformats.org/officeDocument/2006/relationships/hyperlink" Target="http://blogue.oiq.qc.ca/femmes-en-genie/journee-internationale-femmes/" TargetMode="External"/><Relationship Id="rId37" Type="http://schemas.openxmlformats.org/officeDocument/2006/relationships/hyperlink" Target="https://worldwide.espacenet.com/patent/search/family/002691453/publication/US622848A?q=pn%3DUS622848&amp;queryLang=en%3Ade%3Afr" TargetMode="External"/><Relationship Id="rId5" Type="http://schemas.openxmlformats.org/officeDocument/2006/relationships/hyperlink" Target="https://www.sisilesfemmes.fr/2016/11/11/tabitha-babbitt/" TargetMode="External"/><Relationship Id="rId15" Type="http://schemas.openxmlformats.org/officeDocument/2006/relationships/hyperlink" Target="https://fr.wikipedia.org/wiki/Canots_de_sauvetage_du_Titanic" TargetMode="External"/><Relationship Id="rId23" Type="http://schemas.openxmlformats.org/officeDocument/2006/relationships/hyperlink" Target="https://www.engineergirl.org/125397/Ellen-Swallow-Richards" TargetMode="External"/><Relationship Id="rId28" Type="http://schemas.openxmlformats.org/officeDocument/2006/relationships/hyperlink" Target="https://id.erudit.org/iderudit/7598ac" TargetMode="External"/><Relationship Id="rId36" Type="http://schemas.openxmlformats.org/officeDocument/2006/relationships/hyperlink" Target="https://www.medsourcelabs.com/newsroom/most-influential-women-in-medicine-health-care/" TargetMode="External"/><Relationship Id="rId10" Type="http://schemas.openxmlformats.org/officeDocument/2006/relationships/hyperlink" Target="https://americanhistory.si.edu/blog/ice-cream-1927" TargetMode="External"/><Relationship Id="rId19" Type="http://schemas.openxmlformats.org/officeDocument/2006/relationships/hyperlink" Target="https://www.ford.ca/about-ford/heritage/pre-war-fords/" TargetMode="External"/><Relationship Id="rId31" Type="http://schemas.openxmlformats.org/officeDocument/2006/relationships/hyperlink" Target="http://blogue.oiq.qc.ca/" TargetMode="External"/><Relationship Id="rId4" Type="http://schemas.openxmlformats.org/officeDocument/2006/relationships/notesSlide" Target="../notesSlides/notesSlide34.xml"/><Relationship Id="rId9" Type="http://schemas.openxmlformats.org/officeDocument/2006/relationships/hyperlink" Target="https://www.loc.gov/item/2018645040/" TargetMode="External"/><Relationship Id="rId14" Type="http://schemas.openxmlformats.org/officeDocument/2006/relationships/hyperlink" Target="https://histoireparlesfemmes.com/2018/11/06/maria-beasley-inventrice/" TargetMode="External"/><Relationship Id="rId22" Type="http://schemas.openxmlformats.org/officeDocument/2006/relationships/hyperlink" Target="https://www.womenshistory.org/education-resources/biographies/hedy-lamarr" TargetMode="External"/><Relationship Id="rId27" Type="http://schemas.openxmlformats.org/officeDocument/2006/relationships/hyperlink" Target="https://www.nasa.gov/content/mary-w-jackson-biography" TargetMode="External"/><Relationship Id="rId30" Type="http://schemas.openxmlformats.org/officeDocument/2006/relationships/hyperlink" Target="http://www.soniagagnon.com/artists/view_generals/178" TargetMode="External"/><Relationship Id="rId35" Type="http://schemas.openxmlformats.org/officeDocument/2006/relationships/hyperlink" Target="https://www.latribune.ca/2021/03/05/chloe-legris-une--effrontee--inspirante-a98420be9f51bddb22c1873e0b23b9a6" TargetMode="External"/><Relationship Id="rId8" Type="http://schemas.openxmlformats.org/officeDocument/2006/relationships/hyperlink" Target="https://new.millsarchive.org/2020/07/02/tabitha-babbitt-1779-1853/" TargetMode="External"/><Relationship Id="rId3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86.xml"/><Relationship Id="rId7" Type="http://schemas.openxmlformats.org/officeDocument/2006/relationships/notesSlide" Target="../notesSlides/notesSlide35.xml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6.svg"/><Relationship Id="rId5" Type="http://schemas.openxmlformats.org/officeDocument/2006/relationships/tags" Target="../tags/tag288.xml"/><Relationship Id="rId10" Type="http://schemas.openxmlformats.org/officeDocument/2006/relationships/image" Target="../media/image5.png"/><Relationship Id="rId4" Type="http://schemas.openxmlformats.org/officeDocument/2006/relationships/tags" Target="../tags/tag287.xml"/><Relationship Id="rId9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46E_ECF02D95.xml"/><Relationship Id="rId3" Type="http://schemas.openxmlformats.org/officeDocument/2006/relationships/tags" Target="../tags/tag22.xml"/><Relationship Id="rId7" Type="http://schemas.openxmlformats.org/officeDocument/2006/relationships/image" Target="../media/image10.sv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tags" Target="../tags/tag24.xml"/><Relationship Id="rId16" Type="http://schemas.openxmlformats.org/officeDocument/2006/relationships/image" Target="../media/image15.jpg"/><Relationship Id="rId20" Type="http://schemas.microsoft.com/office/2018/10/relationships/comments" Target="../comments/modernComment_45E_6ED48441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27.xml"/><Relationship Id="rId15" Type="http://schemas.openxmlformats.org/officeDocument/2006/relationships/image" Target="../media/image14.jp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18.png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microsoft.com/office/2007/relationships/hdphoto" Target="../media/hdphoto1.wdp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image" Target="../media/image20.png"/><Relationship Id="rId2" Type="http://schemas.openxmlformats.org/officeDocument/2006/relationships/tags" Target="../tags/tag35.xml"/><Relationship Id="rId16" Type="http://schemas.microsoft.com/office/2018/10/relationships/comments" Target="../comments/modernComment_463_ECC995B7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image" Target="../media/image19.jpg"/><Relationship Id="rId5" Type="http://schemas.openxmlformats.org/officeDocument/2006/relationships/tags" Target="../tags/tag38.xml"/><Relationship Id="rId15" Type="http://schemas.openxmlformats.org/officeDocument/2006/relationships/image" Target="../media/image8.png"/><Relationship Id="rId10" Type="http://schemas.openxmlformats.org/officeDocument/2006/relationships/notesSlide" Target="../notesSlides/notesSlide6.xml"/><Relationship Id="rId4" Type="http://schemas.openxmlformats.org/officeDocument/2006/relationships/tags" Target="../tags/tag37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image" Target="../media/image23.gif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microsoft.com/office/2007/relationships/hdphoto" Target="../media/hdphoto2.wdp"/><Relationship Id="rId2" Type="http://schemas.openxmlformats.org/officeDocument/2006/relationships/tags" Target="../tags/tag43.xml"/><Relationship Id="rId16" Type="http://schemas.microsoft.com/office/2018/10/relationships/comments" Target="../comments/modernComment_473_5A96C889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../media/image22.png"/><Relationship Id="rId5" Type="http://schemas.openxmlformats.org/officeDocument/2006/relationships/tags" Target="../tags/tag46.xml"/><Relationship Id="rId15" Type="http://schemas.openxmlformats.org/officeDocument/2006/relationships/image" Target="../media/image8.png"/><Relationship Id="rId10" Type="http://schemas.openxmlformats.org/officeDocument/2006/relationships/notesSlide" Target="../notesSlides/notesSlide7.xml"/><Relationship Id="rId4" Type="http://schemas.openxmlformats.org/officeDocument/2006/relationships/tags" Target="../tags/tag4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image" Target="../media/image20.pn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image" Target="../media/image25.jpg"/><Relationship Id="rId17" Type="http://schemas.microsoft.com/office/2018/10/relationships/comments" Target="../comments/modernComment_462_143B1C3E.xml"/><Relationship Id="rId2" Type="http://schemas.openxmlformats.org/officeDocument/2006/relationships/tags" Target="../tags/tag51.xml"/><Relationship Id="rId16" Type="http://schemas.openxmlformats.org/officeDocument/2006/relationships/image" Target="../media/image8.png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54.xml"/><Relationship Id="rId15" Type="http://schemas.openxmlformats.org/officeDocument/2006/relationships/image" Target="../media/image26.jp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B980FF1-A7A2-4FDB-84E5-6A9B616A50B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2400" y="11963400"/>
            <a:ext cx="17983200" cy="1603712"/>
          </a:xfrm>
          <a:prstGeom prst="rect">
            <a:avLst/>
          </a:prstGeom>
          <a:solidFill>
            <a:schemeClr val="tx1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46EB1ED-BC32-44A7-9B13-240CBE70E50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52400" y="143970"/>
            <a:ext cx="17983200" cy="3818430"/>
          </a:xfrm>
          <a:prstGeom prst="rect">
            <a:avLst/>
          </a:prstGeom>
          <a:solidFill>
            <a:schemeClr val="tx1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fr-CA">
              <a:ln>
                <a:solidFill>
                  <a:schemeClr val="bg2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E4ADD8-6042-4A87-80AB-6433199E895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21611" y="143970"/>
            <a:ext cx="6213055" cy="13425601"/>
          </a:xfrm>
          <a:prstGeom prst="rect">
            <a:avLst/>
          </a:prstGeom>
          <a:solidFill>
            <a:srgbClr val="A9F9CD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D7673F7-7D41-4643-A6A4-9295EC9F590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778187" y="8153400"/>
            <a:ext cx="5955654" cy="280076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fr-CA" sz="4400" b="1" dirty="0">
                <a:latin typeface="Trajan Pro" panose="02020502050506020301" pitchFamily="18" charset="0"/>
                <a:ea typeface="Adobe Myungjo Std M" panose="02020600000000000000" pitchFamily="18" charset="-128"/>
              </a:rPr>
              <a:t>Des inventions </a:t>
            </a:r>
          </a:p>
          <a:p>
            <a:r>
              <a:rPr lang="fr-CA" sz="4400" b="1" dirty="0">
                <a:latin typeface="Trajan Pro" panose="02020502050506020301" pitchFamily="18" charset="0"/>
                <a:ea typeface="Adobe Myungjo Std M" panose="02020600000000000000" pitchFamily="18" charset="-128"/>
              </a:rPr>
              <a:t>qui ont révolutionné </a:t>
            </a:r>
          </a:p>
          <a:p>
            <a:r>
              <a:rPr lang="fr-CA" sz="4400" b="1" dirty="0">
                <a:latin typeface="Trajan Pro" panose="02020502050506020301" pitchFamily="18" charset="0"/>
                <a:ea typeface="Adobe Myungjo Std M" panose="02020600000000000000" pitchFamily="18" charset="-128"/>
              </a:rPr>
              <a:t>le monde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F5B7D93-FEB2-47B8-AC6C-4F32FC2A6A8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778187" y="4648200"/>
            <a:ext cx="4093997" cy="34163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fr-CA" sz="3200" dirty="0">
                <a:solidFill>
                  <a:srgbClr val="FF0000"/>
                </a:solidFill>
                <a:latin typeface="Trajan Pro" panose="02020502050506020301" pitchFamily="18" charset="0"/>
              </a:rPr>
              <a:t>Du</a:t>
            </a:r>
          </a:p>
          <a:p>
            <a:r>
              <a:rPr lang="fr-CA" sz="12000" dirty="0">
                <a:solidFill>
                  <a:srgbClr val="FF0000"/>
                </a:solidFill>
                <a:latin typeface="Trajan Pro" panose="02020502050506020301" pitchFamily="18" charset="0"/>
              </a:rPr>
              <a:t>XIX</a:t>
            </a:r>
            <a:r>
              <a:rPr lang="fr-CA" sz="17000" baseline="30000" dirty="0">
                <a:solidFill>
                  <a:srgbClr val="FF0000"/>
                </a:solidFill>
                <a:latin typeface="Freestyle Script" panose="030804020302050B0404" pitchFamily="66" charset="0"/>
                <a:cs typeface="Calibri Light" panose="020F0302020204030204" pitchFamily="34" charset="0"/>
              </a:rPr>
              <a:t>e</a:t>
            </a:r>
            <a:r>
              <a:rPr lang="fr-CA" sz="12000" dirty="0">
                <a:solidFill>
                  <a:srgbClr val="FF0000"/>
                </a:solidFill>
                <a:latin typeface="Trajan Pro" panose="02020502050506020301" pitchFamily="18" charset="0"/>
              </a:rPr>
              <a:t> </a:t>
            </a:r>
            <a:r>
              <a:rPr lang="fr-CA" sz="3200" b="1" dirty="0">
                <a:solidFill>
                  <a:srgbClr val="FF0000"/>
                </a:solidFill>
                <a:latin typeface="Trajan Pro" panose="02020502050506020301" pitchFamily="18" charset="0"/>
              </a:rPr>
              <a:t>siècle à aujourd’hui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2C42C2A4-8682-4F74-9753-ED5F61190A5D}"/>
              </a:ext>
            </a:extLst>
          </p:cNvPr>
          <p:cNvSpPr/>
          <p:nvPr/>
        </p:nvSpPr>
        <p:spPr>
          <a:xfrm>
            <a:off x="10744200" y="343800"/>
            <a:ext cx="7200000" cy="7200000"/>
          </a:xfrm>
          <a:prstGeom prst="ellipse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5" t="-18333" r="-125" b="-18333"/>
            </a:stretch>
          </a:blip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F8C65ABE-EAA9-47EF-A64E-3CE8D9C1D45B}"/>
              </a:ext>
            </a:extLst>
          </p:cNvPr>
          <p:cNvSpPr/>
          <p:nvPr/>
        </p:nvSpPr>
        <p:spPr>
          <a:xfrm>
            <a:off x="10485728" y="7724964"/>
            <a:ext cx="3600000" cy="3600000"/>
          </a:xfrm>
          <a:prstGeom prst="ellipse">
            <a:avLst/>
          </a:prstGeom>
          <a:solidFill>
            <a:srgbClr val="A9F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96B65991-DC2B-4344-8F14-FB8690382255}"/>
              </a:ext>
            </a:extLst>
          </p:cNvPr>
          <p:cNvSpPr/>
          <p:nvPr/>
        </p:nvSpPr>
        <p:spPr>
          <a:xfrm>
            <a:off x="12826736" y="8551878"/>
            <a:ext cx="4500000" cy="4500000"/>
          </a:xfrm>
          <a:prstGeom prst="ellipse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6182D075-D75E-4B83-B208-8C01EB712C34}"/>
              </a:ext>
            </a:extLst>
          </p:cNvPr>
          <p:cNvSpPr/>
          <p:nvPr/>
        </p:nvSpPr>
        <p:spPr>
          <a:xfrm>
            <a:off x="12583200" y="5024964"/>
            <a:ext cx="5400000" cy="5400000"/>
          </a:xfrm>
          <a:prstGeom prst="ellipse">
            <a:avLst/>
          </a:prstGeom>
          <a:solidFill>
            <a:srgbClr val="FF0000">
              <a:alpha val="60000"/>
            </a:srgb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  <a:p>
            <a:pPr algn="ctr"/>
            <a:endParaRPr lang="fr-CA" dirty="0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6E3DFFC0-3B65-426C-A8D9-A6F98843600C}"/>
              </a:ext>
            </a:extLst>
          </p:cNvPr>
          <p:cNvSpPr/>
          <p:nvPr/>
        </p:nvSpPr>
        <p:spPr>
          <a:xfrm>
            <a:off x="6647936" y="12594678"/>
            <a:ext cx="540000" cy="540000"/>
          </a:xfrm>
          <a:prstGeom prst="ellipse">
            <a:avLst/>
          </a:prstGeom>
          <a:solidFill>
            <a:schemeClr val="tx1"/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E6CE19B9-BCC7-4325-8F7A-EFA7EEF104D3}"/>
              </a:ext>
            </a:extLst>
          </p:cNvPr>
          <p:cNvSpPr/>
          <p:nvPr/>
        </p:nvSpPr>
        <p:spPr>
          <a:xfrm>
            <a:off x="9705804" y="10166028"/>
            <a:ext cx="2700000" cy="2700000"/>
          </a:xfrm>
          <a:prstGeom prst="ellipse">
            <a:avLst/>
          </a:prstGeom>
          <a:solidFill>
            <a:schemeClr val="bg2">
              <a:alpha val="60000"/>
            </a:scheme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A858F78-FAC7-4B29-8CF8-8D68B318D5AC}"/>
              </a:ext>
            </a:extLst>
          </p:cNvPr>
          <p:cNvGrpSpPr/>
          <p:nvPr/>
        </p:nvGrpSpPr>
        <p:grpSpPr>
          <a:xfrm>
            <a:off x="7284666" y="10136526"/>
            <a:ext cx="2846270" cy="2915352"/>
            <a:chOff x="7284666" y="10136526"/>
            <a:chExt cx="2846270" cy="2915352"/>
          </a:xfrm>
        </p:grpSpPr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81DD3F8E-BF8F-41D7-A88A-6180D635C014}"/>
                </a:ext>
              </a:extLst>
            </p:cNvPr>
            <p:cNvSpPr/>
            <p:nvPr/>
          </p:nvSpPr>
          <p:spPr>
            <a:xfrm>
              <a:off x="8741858" y="12151878"/>
              <a:ext cx="900000" cy="900000"/>
            </a:xfrm>
            <a:prstGeom prst="ellipse">
              <a:avLst/>
            </a:prstGeom>
            <a:solidFill>
              <a:srgbClr val="B2217E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dirty="0">
                <a:solidFill>
                  <a:srgbClr val="B2217E"/>
                </a:solidFill>
              </a:endParaRPr>
            </a:p>
          </p:txBody>
        </p:sp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436C0B11-5E03-4D03-B47E-99756E46599A}"/>
                </a:ext>
              </a:extLst>
            </p:cNvPr>
            <p:cNvSpPr/>
            <p:nvPr/>
          </p:nvSpPr>
          <p:spPr>
            <a:xfrm>
              <a:off x="8330936" y="10136526"/>
              <a:ext cx="1800000" cy="1800000"/>
            </a:xfrm>
            <a:prstGeom prst="ellipse">
              <a:avLst/>
            </a:prstGeom>
            <a:solidFill>
              <a:srgbClr val="0070C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E3BD9CB4-794B-457E-BD7E-C7BA98772663}"/>
                </a:ext>
              </a:extLst>
            </p:cNvPr>
            <p:cNvSpPr/>
            <p:nvPr/>
          </p:nvSpPr>
          <p:spPr>
            <a:xfrm>
              <a:off x="7284666" y="11558734"/>
              <a:ext cx="900000" cy="900000"/>
            </a:xfrm>
            <a:prstGeom prst="ellipse">
              <a:avLst/>
            </a:prstGeom>
            <a:solidFill>
              <a:schemeClr val="bg2"/>
            </a:solidFill>
            <a:ln w="266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dirty="0">
                <a:solidFill>
                  <a:schemeClr val="tx1"/>
                </a:solidFill>
              </a:endParaRPr>
            </a:p>
            <a:p>
              <a:pPr algn="ctr"/>
              <a:endParaRPr lang="fr-CA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8227B7C6-C4CA-4FC5-BA61-804923C3E77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874920" y="600372"/>
            <a:ext cx="5409746" cy="1728000"/>
            <a:chOff x="1978263" y="597855"/>
            <a:chExt cx="5092703" cy="1728000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12776A5F-6AA2-4720-B39F-8077C19A385A}"/>
                </a:ext>
              </a:extLst>
            </p:cNvPr>
            <p:cNvSpPr txBox="1"/>
            <p:nvPr/>
          </p:nvSpPr>
          <p:spPr>
            <a:xfrm>
              <a:off x="3578187" y="753077"/>
              <a:ext cx="3492779" cy="1384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r>
                <a:rPr lang="fr-CA" sz="4800" dirty="0">
                  <a:ln w="28575" cap="rnd">
                    <a:noFill/>
                    <a:prstDash val="solid"/>
                  </a:ln>
                  <a:latin typeface="Castellar" panose="020A0402060406010301" pitchFamily="18" charset="0"/>
                  <a:ea typeface="Adobe Gothic Std B" panose="020B0800000000000000" pitchFamily="34" charset="-128"/>
                </a:rPr>
                <a:t>Musée</a:t>
              </a:r>
              <a:r>
                <a:rPr lang="fr-CA" sz="4800" dirty="0">
                  <a:ln w="28575">
                    <a:noFill/>
                    <a:prstDash val="solid"/>
                  </a:ln>
                  <a:latin typeface="Castellar" panose="020A0402060406010301" pitchFamily="18" charset="0"/>
                  <a:ea typeface="Adobe Gothic Std B" panose="020B0800000000000000" pitchFamily="34" charset="-128"/>
                </a:rPr>
                <a:t> de </a:t>
              </a:r>
              <a:r>
                <a:rPr lang="fr-CA" sz="3600" dirty="0">
                  <a:ln w="22225">
                    <a:noFill/>
                  </a:ln>
                  <a:latin typeface="Castellar" panose="020A0402060406010301" pitchFamily="18" charset="0"/>
                  <a:ea typeface="Adobe Gothic Std B" panose="020B0800000000000000" pitchFamily="34" charset="-128"/>
                </a:rPr>
                <a:t>l’ingénierie</a:t>
              </a:r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720B84F8-53F0-4991-B5C2-517EF0FDAA1C}"/>
                </a:ext>
              </a:extLst>
            </p:cNvPr>
            <p:cNvCxnSpPr/>
            <p:nvPr/>
          </p:nvCxnSpPr>
          <p:spPr>
            <a:xfrm>
              <a:off x="3421728" y="597855"/>
              <a:ext cx="0" cy="172800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Graphique 11" descr="Engrenages">
              <a:extLst>
                <a:ext uri="{FF2B5EF4-FFF2-40B4-BE49-F238E27FC236}">
                  <a16:creationId xmlns:a16="http://schemas.microsoft.com/office/drawing/2014/main" id="{B648A130-7D60-44A3-8464-460DB570D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381507" y="1281855"/>
              <a:ext cx="1044000" cy="1044000"/>
            </a:xfrm>
            <a:prstGeom prst="rect">
              <a:avLst/>
            </a:prstGeom>
          </p:spPr>
        </p:pic>
        <p:pic>
          <p:nvPicPr>
            <p:cNvPr id="14" name="Graphique 13" descr="Engrenage">
              <a:extLst>
                <a:ext uri="{FF2B5EF4-FFF2-40B4-BE49-F238E27FC236}">
                  <a16:creationId xmlns:a16="http://schemas.microsoft.com/office/drawing/2014/main" id="{9FEDB453-0D71-420B-8A78-9C047ACCD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978263" y="713702"/>
              <a:ext cx="972000" cy="972000"/>
            </a:xfrm>
            <a:prstGeom prst="rect">
              <a:avLst/>
            </a:prstGeom>
          </p:spPr>
        </p:pic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0B79B67D-7C42-4FE1-80A9-487DD53A675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520786" y="2479988"/>
            <a:ext cx="6213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3200" dirty="0">
                <a:solidFill>
                  <a:srgbClr val="FF0000"/>
                </a:solidFill>
                <a:latin typeface="Berlin Sans FB Demi" panose="020E0802020502020306" pitchFamily="34" charset="0"/>
              </a:rPr>
              <a:t>Une exposition incontournable! </a:t>
            </a:r>
          </a:p>
        </p:txBody>
      </p:sp>
    </p:spTree>
    <p:extLst>
      <p:ext uri="{BB962C8B-B14F-4D97-AF65-F5344CB8AC3E}">
        <p14:creationId xmlns:p14="http://schemas.microsoft.com/office/powerpoint/2010/main" val="3717078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28CF551-9E06-4AA2-B622-F05C93C17D5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" t="7136" r="15932" b="-8194"/>
          <a:stretch/>
        </p:blipFill>
        <p:spPr>
          <a:xfrm>
            <a:off x="11582401" y="3657600"/>
            <a:ext cx="6477000" cy="54864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B6E4111-1FA9-4970-A851-3BF10982B33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75" t="-2575" r="-9815" b="-2604"/>
          <a:stretch/>
        </p:blipFill>
        <p:spPr>
          <a:xfrm>
            <a:off x="5792022" y="3406027"/>
            <a:ext cx="6556874" cy="752867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8484620-8A8B-4019-A938-734B018EACF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7"/>
          <a:stretch/>
        </p:blipFill>
        <p:spPr>
          <a:xfrm>
            <a:off x="121367" y="3442617"/>
            <a:ext cx="6477000" cy="54863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BC44DB3-D007-411E-8976-396DACCCFD8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34"/>
          <a:stretch/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  <p:sp>
        <p:nvSpPr>
          <p:cNvPr id="17" name="Rectangle : en biseau 16">
            <a:extLst>
              <a:ext uri="{FF2B5EF4-FFF2-40B4-BE49-F238E27FC236}">
                <a16:creationId xmlns:a16="http://schemas.microsoft.com/office/drawing/2014/main" id="{F88CB73D-817E-407A-AB08-79D3446A139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867724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1843</a:t>
            </a:r>
          </a:p>
        </p:txBody>
      </p:sp>
      <p:sp>
        <p:nvSpPr>
          <p:cNvPr id="25" name="Rectangle : en biseau 24">
            <a:extLst>
              <a:ext uri="{FF2B5EF4-FFF2-40B4-BE49-F238E27FC236}">
                <a16:creationId xmlns:a16="http://schemas.microsoft.com/office/drawing/2014/main" id="{916F20D9-7369-4024-A0FA-9023CCDBB8F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4363701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1910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CC5298A-D403-4CCC-A263-3B91E400D05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248561" y="8379023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(NMAH, s.d.)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A91EFB5-4605-4BBE-A808-2AC8EB7EE972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6723330" y="8379022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(NMAH, s.d.)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A6E9047-886C-47D7-8F57-A1734145087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451795" y="8297389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(NMAH, s.d.)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0574662-C363-4987-80AC-0F9F2EF0B5F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15" name="Rectangle : en biseau 14">
            <a:extLst>
              <a:ext uri="{FF2B5EF4-FFF2-40B4-BE49-F238E27FC236}">
                <a16:creationId xmlns:a16="http://schemas.microsoft.com/office/drawing/2014/main" id="{D8A28571-1093-40A3-A154-2203D595D6ED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7254000" y="9372600"/>
            <a:ext cx="3780000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2400" b="1" dirty="0">
                <a:latin typeface="Trajan Pro" panose="02020502050506020301" pitchFamily="18" charset="0"/>
                <a:cs typeface="Helvetica" panose="020B0604020202020204" pitchFamily="34" charset="0"/>
              </a:rPr>
              <a:t>Marion Harland 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73E195C-6187-4ED5-A9E6-4F7FB4E25314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13"/>
            </p:custDataLst>
          </p:nvPr>
        </p:nvSpPr>
        <p:spPr>
          <a:xfrm>
            <a:off x="914401" y="422577"/>
            <a:ext cx="17144999" cy="1601997"/>
          </a:xfrm>
          <a:prstGeom prst="rect">
            <a:avLst/>
          </a:prstGeom>
        </p:spPr>
        <p:txBody>
          <a:bodyPr anchor="ctr"/>
          <a:lstStyle/>
          <a:p>
            <a:r>
              <a:rPr lang="en-US" sz="5400" b="1" dirty="0">
                <a:latin typeface="Trajan Pro" panose="02020502050506020301" pitchFamily="18" charset="0"/>
              </a:rPr>
              <a:t>L’invention de la machine à crème </a:t>
            </a:r>
            <a:r>
              <a:rPr lang="en-US" sz="5400" b="1" dirty="0" err="1">
                <a:latin typeface="Trajan Pro" panose="02020502050506020301" pitchFamily="18" charset="0"/>
              </a:rPr>
              <a:t>glacée</a:t>
            </a:r>
            <a:endParaRPr lang="uk-UA" sz="5400" b="1" dirty="0"/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79AC4418-D184-4E27-B9EF-400A7072BC30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55872CC8-9104-4829-8111-4BE01FB5193F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10</a:t>
              </a:r>
            </a:p>
          </p:txBody>
        </p: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9C4EFD26-ED3B-417D-B853-C7DB33AFF0BA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F27E7D99-D793-4CB8-8879-AD5CBDD02EAE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347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llipse 18">
            <a:extLst>
              <a:ext uri="{FF2B5EF4-FFF2-40B4-BE49-F238E27FC236}">
                <a16:creationId xmlns:a16="http://schemas.microsoft.com/office/drawing/2014/main" id="{129AAE2A-1986-4234-BBD4-ACDB96734EF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601200" y="7106496"/>
            <a:ext cx="6409215" cy="6409215"/>
          </a:xfrm>
          <a:prstGeom prst="ellipse">
            <a:avLst/>
          </a:prstGeom>
          <a:blipFill dpi="0" rotWithShape="1">
            <a:blip r:embed="rId13"/>
            <a:srcRect/>
            <a:stretch>
              <a:fillRect b="-7000"/>
            </a:stretch>
          </a:blip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EA640D2-BB26-433C-87C0-12A9BFCB191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0"/>
            <a:ext cx="9067800" cy="13716000"/>
            <a:chOff x="2133600" y="0"/>
            <a:chExt cx="9067800" cy="13716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44A1001-1233-420F-BCE0-4E23BC2AC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r="16147"/>
            <a:stretch/>
          </p:blipFill>
          <p:spPr>
            <a:xfrm>
              <a:off x="2133600" y="0"/>
              <a:ext cx="9067800" cy="13716000"/>
            </a:xfrm>
            <a:prstGeom prst="rect">
              <a:avLst/>
            </a:prstGeom>
          </p:spPr>
        </p:pic>
        <p:sp>
          <p:nvSpPr>
            <p:cNvPr id="14" name="Rectangle : en biseau 13">
              <a:extLst>
                <a:ext uri="{FF2B5EF4-FFF2-40B4-BE49-F238E27FC236}">
                  <a16:creationId xmlns:a16="http://schemas.microsoft.com/office/drawing/2014/main" id="{F1687AA3-8E05-4E6A-8B9E-B7C17CA0511D}"/>
                </a:ext>
              </a:extLst>
            </p:cNvPr>
            <p:cNvSpPr/>
            <p:nvPr/>
          </p:nvSpPr>
          <p:spPr>
            <a:xfrm>
              <a:off x="4411185" y="11201400"/>
              <a:ext cx="4536000" cy="1368000"/>
            </a:xfrm>
            <a:prstGeom prst="bevel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Martha Coston </a:t>
              </a:r>
            </a:p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(1826-1904) </a:t>
              </a:r>
            </a:p>
          </p:txBody>
        </p:sp>
      </p:grpSp>
      <p:sp>
        <p:nvSpPr>
          <p:cNvPr id="20" name="Ellipse 19">
            <a:extLst>
              <a:ext uri="{FF2B5EF4-FFF2-40B4-BE49-F238E27FC236}">
                <a16:creationId xmlns:a16="http://schemas.microsoft.com/office/drawing/2014/main" id="{70AF484E-38FA-40EB-83A5-CC72A57356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360296" y="3233400"/>
            <a:ext cx="3600000" cy="3600000"/>
          </a:xfrm>
          <a:prstGeom prst="ellipse">
            <a:avLst/>
          </a:prstGeom>
          <a:solidFill>
            <a:srgbClr val="A9F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89477D4-E550-492C-A47A-4634BF4079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2701304" y="4060314"/>
            <a:ext cx="4500000" cy="4500000"/>
          </a:xfrm>
          <a:prstGeom prst="ellipse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7ECC620-0898-47BE-A193-9FB5E738B73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2457768" y="533400"/>
            <a:ext cx="5400000" cy="5400000"/>
          </a:xfrm>
          <a:prstGeom prst="ellipse">
            <a:avLst/>
          </a:prstGeom>
          <a:solidFill>
            <a:srgbClr val="FF0000">
              <a:alpha val="60000"/>
            </a:srgb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377876C-B1CE-4BFE-B138-9B5602A9893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2" r="9360"/>
          <a:stretch/>
        </p:blipFill>
        <p:spPr>
          <a:xfrm>
            <a:off x="1764285" y="3135978"/>
            <a:ext cx="5474715" cy="737962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011CCC4B-88C0-47B3-A6B5-51B4AB242DF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3493344" y="6310314"/>
            <a:ext cx="332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400" b="1" dirty="0">
                <a:latin typeface="Trajan Pro" panose="02020502050506020301" pitchFamily="18" charset="0"/>
              </a:rPr>
              <a:t>En 1859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53C7E7-A53F-4FAD-85F9-83C8C78F2E9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943600" y="10210946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(Vailles, 2021)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020B1B9-E45C-4541-8AD8-8465FFDC605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196207" y="13066708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(Pilato, s.d.)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EF7BF17-CFD9-41A8-B911-7164D84DEEA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0096650" y="8560314"/>
            <a:ext cx="5893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600" b="1" dirty="0">
                <a:solidFill>
                  <a:schemeClr val="bg2"/>
                </a:solidFill>
                <a:latin typeface="Trajan Pro" panose="02020502050506020301" pitchFamily="18" charset="0"/>
              </a:rPr>
              <a:t>Célébration de la chute du Fort Fisher le 15 janvier 1865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4F7CECDF-6D9E-4625-AB6D-3E98762A5937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0E71555-D089-496B-8D95-C43ED51D73E3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11</a:t>
              </a:r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DF277A0-BE42-46D5-A712-10685696A036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Image 20">
            <a:extLst>
              <a:ext uri="{FF2B5EF4-FFF2-40B4-BE49-F238E27FC236}">
                <a16:creationId xmlns:a16="http://schemas.microsoft.com/office/drawing/2014/main" id="{205A348B-D304-4466-808C-48857090BDA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3784F5AB-7101-466F-9B73-E5DF13B82A16}"/>
              </a:ext>
            </a:extLst>
          </p:cNvPr>
          <p:cNvSpPr txBox="1"/>
          <p:nvPr/>
        </p:nvSpPr>
        <p:spPr>
          <a:xfrm>
            <a:off x="12679027" y="2356237"/>
            <a:ext cx="49574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solidFill>
                  <a:schemeClr val="bg2"/>
                </a:solidFill>
                <a:latin typeface="Trajan Pro" panose="02020502050506020301" pitchFamily="18" charset="0"/>
              </a:rPr>
              <a:t>La fusée de signaux</a:t>
            </a:r>
          </a:p>
        </p:txBody>
      </p:sp>
    </p:spTree>
    <p:extLst>
      <p:ext uri="{BB962C8B-B14F-4D97-AF65-F5344CB8AC3E}">
        <p14:creationId xmlns:p14="http://schemas.microsoft.com/office/powerpoint/2010/main" val="3928369245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8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5CDD04B8-C0AE-4C83-A83E-0D83BABC890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6719" y="3783582"/>
            <a:ext cx="4381681" cy="473490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43DB9B5-20AC-4D7D-B7E5-424DDDDA23A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120" y="3706009"/>
            <a:ext cx="4381680" cy="489005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3E09B52-D7FB-47CB-B147-0465459A1D5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60" y="3706009"/>
            <a:ext cx="2667302" cy="489005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BC44DB3-D007-411E-8976-396DACCCFD8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34"/>
          <a:stretch/>
        </p:blipFill>
        <p:spPr>
          <a:xfrm>
            <a:off x="-1" y="0"/>
            <a:ext cx="18288000" cy="13716000"/>
          </a:xfrm>
          <a:prstGeom prst="rect">
            <a:avLst/>
          </a:prstGeom>
        </p:spPr>
      </p:pic>
      <p:sp>
        <p:nvSpPr>
          <p:cNvPr id="17" name="Rectangle : en biseau 16">
            <a:extLst>
              <a:ext uri="{FF2B5EF4-FFF2-40B4-BE49-F238E27FC236}">
                <a16:creationId xmlns:a16="http://schemas.microsoft.com/office/drawing/2014/main" id="{F88CB73D-817E-407A-AB08-79D3446A139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867724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1864</a:t>
            </a:r>
          </a:p>
        </p:txBody>
      </p:sp>
      <p:sp>
        <p:nvSpPr>
          <p:cNvPr id="25" name="Rectangle : en biseau 24">
            <a:extLst>
              <a:ext uri="{FF2B5EF4-FFF2-40B4-BE49-F238E27FC236}">
                <a16:creationId xmlns:a16="http://schemas.microsoft.com/office/drawing/2014/main" id="{916F20D9-7369-4024-A0FA-9023CCDBB8F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4363701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1913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CC5298A-D403-4CCC-A263-3B91E400D05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343400" y="8352800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(Pilato, s.d.)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A91EFB5-4605-4BBE-A808-2AC8EB7EE972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6764000" y="8355233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(Pilato, s.d.)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A6E9047-886C-47D7-8F57-A1734145087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515600" y="8379023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(Pilato, s.d.)</a:t>
            </a:r>
          </a:p>
        </p:txBody>
      </p:sp>
      <p:sp>
        <p:nvSpPr>
          <p:cNvPr id="14" name="Rectangle : en biseau 13">
            <a:extLst>
              <a:ext uri="{FF2B5EF4-FFF2-40B4-BE49-F238E27FC236}">
                <a16:creationId xmlns:a16="http://schemas.microsoft.com/office/drawing/2014/main" id="{E66D0704-F106-4EAE-B9EE-5BCF1DC3D3D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115712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1871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1F75A6D-AEC0-4934-8B13-73ACD4649E6D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1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CC4D3883-A0E3-475A-B101-F124E9AFC5D3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13"/>
            </p:custDataLst>
          </p:nvPr>
        </p:nvSpPr>
        <p:spPr>
          <a:xfrm>
            <a:off x="914398" y="459001"/>
            <a:ext cx="15316202" cy="1601997"/>
          </a:xfrm>
          <a:prstGeom prst="rect">
            <a:avLst/>
          </a:prstGeom>
        </p:spPr>
        <p:txBody>
          <a:bodyPr anchor="ctr"/>
          <a:lstStyle/>
          <a:p>
            <a:r>
              <a:rPr lang="en-US" sz="5400" b="1" dirty="0">
                <a:latin typeface="Trajan Pro" panose="02020502050506020301" pitchFamily="18" charset="0"/>
              </a:rPr>
              <a:t>L’invention de la </a:t>
            </a:r>
            <a:r>
              <a:rPr lang="en-US" sz="5400" b="1" dirty="0" err="1">
                <a:latin typeface="Trajan Pro" panose="02020502050506020301" pitchFamily="18" charset="0"/>
              </a:rPr>
              <a:t>fusée</a:t>
            </a:r>
            <a:r>
              <a:rPr lang="en-US" sz="5400" b="1" dirty="0">
                <a:latin typeface="Trajan Pro" panose="02020502050506020301" pitchFamily="18" charset="0"/>
              </a:rPr>
              <a:t> de </a:t>
            </a:r>
            <a:r>
              <a:rPr lang="en-US" sz="5400" b="1" dirty="0" err="1">
                <a:latin typeface="Trajan Pro" panose="02020502050506020301" pitchFamily="18" charset="0"/>
              </a:rPr>
              <a:t>signaux</a:t>
            </a:r>
            <a:endParaRPr lang="uk-UA" sz="5400" b="1" dirty="0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AD86059A-9A3A-4CFA-95FE-28BA8D2E4F19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43D1FD18-1A55-4772-AF16-3455C60F6B4D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12</a:t>
              </a:r>
            </a:p>
          </p:txBody>
        </p: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4E436050-20E6-4EF2-ADC3-400A1E005513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781C4A05-A9F8-4514-BF04-C3429505836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59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llipse 15">
            <a:extLst>
              <a:ext uri="{FF2B5EF4-FFF2-40B4-BE49-F238E27FC236}">
                <a16:creationId xmlns:a16="http://schemas.microsoft.com/office/drawing/2014/main" id="{0936FD57-7DEF-4B2D-A4D9-694D19F7F3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601200" y="7106496"/>
            <a:ext cx="6409215" cy="6409215"/>
          </a:xfrm>
          <a:prstGeom prst="ellipse">
            <a:avLst/>
          </a:prstGeom>
          <a:blipFill dpi="0" rotWithShape="1">
            <a:blip r:embed="rId11"/>
            <a:srcRect/>
            <a:stretch>
              <a:fillRect l="-100000" t="-13000" r="-100000"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EA640D2-BB26-433C-87C0-12A9BFCB191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0"/>
            <a:ext cx="9067800" cy="13716000"/>
            <a:chOff x="2133600" y="0"/>
            <a:chExt cx="9067800" cy="13716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44A1001-1233-420F-BCE0-4E23BC2AC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r="16147"/>
            <a:stretch/>
          </p:blipFill>
          <p:spPr>
            <a:xfrm>
              <a:off x="2133600" y="0"/>
              <a:ext cx="9067800" cy="13716000"/>
            </a:xfrm>
            <a:prstGeom prst="rect">
              <a:avLst/>
            </a:prstGeom>
          </p:spPr>
        </p:pic>
        <p:sp>
          <p:nvSpPr>
            <p:cNvPr id="14" name="Rectangle : en biseau 13">
              <a:extLst>
                <a:ext uri="{FF2B5EF4-FFF2-40B4-BE49-F238E27FC236}">
                  <a16:creationId xmlns:a16="http://schemas.microsoft.com/office/drawing/2014/main" id="{F1687AA3-8E05-4E6A-8B9E-B7C17CA0511D}"/>
                </a:ext>
              </a:extLst>
            </p:cNvPr>
            <p:cNvSpPr/>
            <p:nvPr/>
          </p:nvSpPr>
          <p:spPr>
            <a:xfrm>
              <a:off x="4411185" y="11201400"/>
              <a:ext cx="4536000" cy="1368000"/>
            </a:xfrm>
            <a:prstGeom prst="bevel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Mary Walton </a:t>
              </a:r>
            </a:p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(XIXe siècle ) </a:t>
              </a:r>
            </a:p>
          </p:txBody>
        </p:sp>
      </p:grpSp>
      <p:sp>
        <p:nvSpPr>
          <p:cNvPr id="20" name="Ellipse 19">
            <a:extLst>
              <a:ext uri="{FF2B5EF4-FFF2-40B4-BE49-F238E27FC236}">
                <a16:creationId xmlns:a16="http://schemas.microsoft.com/office/drawing/2014/main" id="{70AF484E-38FA-40EB-83A5-CC72A57356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360296" y="3233400"/>
            <a:ext cx="3600000" cy="3600000"/>
          </a:xfrm>
          <a:prstGeom prst="ellipse">
            <a:avLst/>
          </a:prstGeom>
          <a:solidFill>
            <a:srgbClr val="A9F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89477D4-E550-492C-A47A-4634BF4079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2701304" y="4060314"/>
            <a:ext cx="4500000" cy="4500000"/>
          </a:xfrm>
          <a:prstGeom prst="ellipse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7ECC620-0898-47BE-A193-9FB5E738B73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2457768" y="533400"/>
            <a:ext cx="5400000" cy="5400000"/>
          </a:xfrm>
          <a:prstGeom prst="ellipse">
            <a:avLst/>
          </a:prstGeom>
          <a:solidFill>
            <a:srgbClr val="FF0000">
              <a:alpha val="60000"/>
            </a:srgb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3600" b="1" dirty="0">
              <a:latin typeface="Trajan Pro" panose="02020502050506020301" pitchFamily="18" charset="0"/>
            </a:endParaRPr>
          </a:p>
          <a:p>
            <a:pPr algn="ctr"/>
            <a:endParaRPr lang="fr-CA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4C8C1AA-338B-4783-89C3-70D3596C43E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6"/>
          <a:stretch/>
        </p:blipFill>
        <p:spPr>
          <a:xfrm>
            <a:off x="1752600" y="3124200"/>
            <a:ext cx="5486400" cy="73914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97A7B2A-44DA-49DF-88DE-C1339444A70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3493344" y="6310314"/>
            <a:ext cx="332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400" b="1" dirty="0">
                <a:latin typeface="Trajan Pro" panose="02020502050506020301" pitchFamily="18" charset="0"/>
              </a:rPr>
              <a:t>En 1879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86BD77A-346E-44EE-BC49-FC4E3C18580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943600" y="10210946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(Vailles, 2021)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D1F4DEE-E323-4F82-8EAA-0AC7D802A83E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7325FEB7-5578-42C4-BF66-AC6135393043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13</a:t>
              </a:r>
            </a:p>
          </p:txBody>
        </p: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574ED8BA-8A79-4C06-B745-CC433C1BF1FA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B59782CD-DD1D-48CF-89BD-F64758AD999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154837A8-CACE-47D3-9898-AC60755EAFDC}"/>
              </a:ext>
            </a:extLst>
          </p:cNvPr>
          <p:cNvSpPr txBox="1"/>
          <p:nvPr/>
        </p:nvSpPr>
        <p:spPr>
          <a:xfrm>
            <a:off x="12677062" y="1354917"/>
            <a:ext cx="49574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solidFill>
                  <a:schemeClr val="bg2"/>
                </a:solidFill>
                <a:latin typeface="Trajan Pro" panose="02020502050506020301" pitchFamily="18" charset="0"/>
              </a:rPr>
              <a:t>Le dispositif anti-pollution</a:t>
            </a:r>
          </a:p>
        </p:txBody>
      </p:sp>
    </p:spTree>
    <p:extLst>
      <p:ext uri="{BB962C8B-B14F-4D97-AF65-F5344CB8AC3E}">
        <p14:creationId xmlns:p14="http://schemas.microsoft.com/office/powerpoint/2010/main" val="3142275036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6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EE11A3DF-57A1-4588-ACAD-3CA71FE8331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914398" y="422577"/>
            <a:ext cx="17373602" cy="1601997"/>
          </a:xfrm>
          <a:prstGeom prst="rect">
            <a:avLst/>
          </a:prstGeom>
        </p:spPr>
        <p:txBody>
          <a:bodyPr anchor="ctr"/>
          <a:lstStyle/>
          <a:p>
            <a:r>
              <a:rPr lang="en-US" sz="5400" b="1" dirty="0">
                <a:latin typeface="Trajan Pro" panose="02020502050506020301" pitchFamily="18" charset="0"/>
              </a:rPr>
              <a:t>L’invention du </a:t>
            </a:r>
            <a:r>
              <a:rPr lang="en-US" sz="5400" b="1" dirty="0" err="1">
                <a:latin typeface="Trajan Pro" panose="02020502050506020301" pitchFamily="18" charset="0"/>
              </a:rPr>
              <a:t>dispositif</a:t>
            </a:r>
            <a:r>
              <a:rPr lang="en-US" sz="5400" b="1" dirty="0">
                <a:latin typeface="Trajan Pro" panose="02020502050506020301" pitchFamily="18" charset="0"/>
              </a:rPr>
              <a:t> anti-pollution</a:t>
            </a:r>
            <a:endParaRPr lang="uk-UA" sz="5400" b="1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4D7ECD5-57CE-4A4B-955B-FFFB22A65B09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4394610C-D0D7-4540-B0B0-4E2AE9260D61}"/>
              </a:ext>
            </a:extLst>
          </p:cNvPr>
          <p:cNvGrpSpPr/>
          <p:nvPr/>
        </p:nvGrpSpPr>
        <p:grpSpPr>
          <a:xfrm>
            <a:off x="2819400" y="2520000"/>
            <a:ext cx="5191486" cy="7580752"/>
            <a:chOff x="1617458" y="3994533"/>
            <a:chExt cx="5191486" cy="7580752"/>
          </a:xfrm>
          <a:effectLst>
            <a:outerShdw blurRad="609600" dist="1778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8A830E2A-60A7-46C3-94E9-9E4BEE602B54}"/>
                </a:ext>
              </a:extLst>
            </p:cNvPr>
            <p:cNvGrpSpPr/>
            <p:nvPr/>
          </p:nvGrpSpPr>
          <p:grpSpPr>
            <a:xfrm>
              <a:off x="2432962" y="3994533"/>
              <a:ext cx="376775" cy="1314936"/>
              <a:chOff x="4017596" y="1834200"/>
              <a:chExt cx="762000" cy="2659365"/>
            </a:xfrm>
          </p:grpSpPr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F157C212-9779-4DB1-8AEC-0A3C5F46AAB7}"/>
                  </a:ext>
                </a:extLst>
              </p:cNvPr>
              <p:cNvCxnSpPr>
                <a:cxnSpLocks/>
              </p:cNvCxnSpPr>
              <p:nvPr>
                <p:custDataLst>
                  <p:tags r:id="rId19"/>
                </p:custDataLst>
              </p:nvPr>
            </p:nvCxnSpPr>
            <p:spPr>
              <a:xfrm>
                <a:off x="4398596" y="1834200"/>
                <a:ext cx="0" cy="144240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EF66F799-D720-44AD-AFEB-9D8BD2D0F837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4169996" y="3276600"/>
                <a:ext cx="457200" cy="91291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/>
              </a:p>
            </p:txBody>
          </p:sp>
          <p:sp>
            <p:nvSpPr>
              <p:cNvPr id="31" name="Rectangle : coins arrondis 30">
                <a:extLst>
                  <a:ext uri="{FF2B5EF4-FFF2-40B4-BE49-F238E27FC236}">
                    <a16:creationId xmlns:a16="http://schemas.microsoft.com/office/drawing/2014/main" id="{58603E97-CD76-402B-AF13-1F66C6765BDC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4017596" y="3580655"/>
                <a:ext cx="762000" cy="912910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/>
              </a:p>
            </p:txBody>
          </p:sp>
        </p:grpSp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00BCEDD5-9D0E-43B2-BDD7-948FE14260E7}"/>
                </a:ext>
              </a:extLst>
            </p:cNvPr>
            <p:cNvGrpSpPr/>
            <p:nvPr/>
          </p:nvGrpSpPr>
          <p:grpSpPr>
            <a:xfrm>
              <a:off x="5588183" y="3994533"/>
              <a:ext cx="376775" cy="1314936"/>
              <a:chOff x="4017596" y="1834200"/>
              <a:chExt cx="762000" cy="2659365"/>
            </a:xfrm>
          </p:grpSpPr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FE58BE45-0C25-4FD5-ACBC-3DA277B51CEF}"/>
                  </a:ext>
                </a:extLst>
              </p:cNvPr>
              <p:cNvCxnSpPr>
                <a:cxnSpLocks/>
              </p:cNvCxnSpPr>
              <p:nvPr>
                <p:custDataLst>
                  <p:tags r:id="rId16"/>
                </p:custDataLst>
              </p:nvPr>
            </p:nvCxnSpPr>
            <p:spPr>
              <a:xfrm>
                <a:off x="4398596" y="1834200"/>
                <a:ext cx="0" cy="144240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ED0C3D8D-C3AB-470E-9ED4-FDE0820E6071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4169996" y="3276600"/>
                <a:ext cx="457200" cy="91291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/>
              </a:p>
            </p:txBody>
          </p:sp>
          <p:sp>
            <p:nvSpPr>
              <p:cNvPr id="22" name="Rectangle : coins arrondis 21">
                <a:extLst>
                  <a:ext uri="{FF2B5EF4-FFF2-40B4-BE49-F238E27FC236}">
                    <a16:creationId xmlns:a16="http://schemas.microsoft.com/office/drawing/2014/main" id="{5683B47E-B84F-4104-8F47-D6B13CDF42FC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4017596" y="3580655"/>
                <a:ext cx="762000" cy="912910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/>
              </a:p>
            </p:txBody>
          </p:sp>
        </p:grpSp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F89FFF2F-03EA-4555-B033-779B54592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26" t="19260" r="26060" b="19578"/>
            <a:stretch/>
          </p:blipFill>
          <p:spPr>
            <a:xfrm>
              <a:off x="1617458" y="5057350"/>
              <a:ext cx="5191486" cy="6517935"/>
            </a:xfrm>
            <a:prstGeom prst="rect">
              <a:avLst/>
            </a:prstGeom>
          </p:spPr>
        </p:pic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C8E65260-35F7-4E8F-8C55-C5A9D066144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068" r="-278" b="9598"/>
          <a:stretch/>
        </p:blipFill>
        <p:spPr>
          <a:xfrm>
            <a:off x="3225912" y="3962400"/>
            <a:ext cx="4378461" cy="5719907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58CD6553-9CA4-49CA-9F2C-CD79305889E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943600" y="9655882"/>
            <a:ext cx="2056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</a:t>
            </a:r>
            <a:r>
              <a:rPr lang="fr-CA" sz="1400" dirty="0" err="1"/>
              <a:t>Lemelson</a:t>
            </a:r>
            <a:r>
              <a:rPr lang="fr-CA" sz="1400" dirty="0"/>
              <a:t>-MIT, </a:t>
            </a:r>
            <a:r>
              <a:rPr lang="fr-CA" sz="1400" dirty="0" err="1"/>
              <a:t>s.d.-a</a:t>
            </a:r>
            <a:r>
              <a:rPr lang="fr-CA" sz="1400" dirty="0"/>
              <a:t>)</a:t>
            </a:r>
          </a:p>
        </p:txBody>
      </p:sp>
      <p:sp>
        <p:nvSpPr>
          <p:cNvPr id="32" name="Rectangle : en biseau 31">
            <a:extLst>
              <a:ext uri="{FF2B5EF4-FFF2-40B4-BE49-F238E27FC236}">
                <a16:creationId xmlns:a16="http://schemas.microsoft.com/office/drawing/2014/main" id="{DFA05D5E-DA8B-424A-AC29-1FF5D3E4DDF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386854" y="10232227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1879</a:t>
            </a:r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21222164-5406-4BD3-BDCD-F73814F520E7}"/>
              </a:ext>
            </a:extLst>
          </p:cNvPr>
          <p:cNvGrpSpPr/>
          <p:nvPr/>
        </p:nvGrpSpPr>
        <p:grpSpPr>
          <a:xfrm>
            <a:off x="10277116" y="2520000"/>
            <a:ext cx="5191486" cy="7580752"/>
            <a:chOff x="1617458" y="3994533"/>
            <a:chExt cx="5191486" cy="7580752"/>
          </a:xfrm>
          <a:effectLst>
            <a:outerShdw blurRad="609600" dist="1778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D0CDF0C1-7967-48DB-AC41-F24FAB74B537}"/>
                </a:ext>
              </a:extLst>
            </p:cNvPr>
            <p:cNvGrpSpPr/>
            <p:nvPr/>
          </p:nvGrpSpPr>
          <p:grpSpPr>
            <a:xfrm>
              <a:off x="2432962" y="3994533"/>
              <a:ext cx="376775" cy="1314936"/>
              <a:chOff x="4017596" y="1834200"/>
              <a:chExt cx="762000" cy="2659365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04E27FD8-9D9E-4A67-AF3C-7AEE5A3D133A}"/>
                  </a:ext>
                </a:extLst>
              </p:cNvPr>
              <p:cNvCxnSpPr>
                <a:cxnSpLocks/>
              </p:cNvCxnSpPr>
              <p:nvPr>
                <p:custDataLst>
                  <p:tags r:id="rId13"/>
                </p:custDataLst>
              </p:nvPr>
            </p:nvCxnSpPr>
            <p:spPr>
              <a:xfrm>
                <a:off x="4398596" y="1834200"/>
                <a:ext cx="0" cy="144240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83BF9E87-B09E-457E-A430-F7BE6AB7AEF0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4169996" y="3276600"/>
                <a:ext cx="457200" cy="91291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/>
              </a:p>
            </p:txBody>
          </p:sp>
          <p:sp>
            <p:nvSpPr>
              <p:cNvPr id="42" name="Rectangle : coins arrondis 41">
                <a:extLst>
                  <a:ext uri="{FF2B5EF4-FFF2-40B4-BE49-F238E27FC236}">
                    <a16:creationId xmlns:a16="http://schemas.microsoft.com/office/drawing/2014/main" id="{E7B8D91F-C0B6-46B6-9C86-60292234B430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4017596" y="3580655"/>
                <a:ext cx="762000" cy="912910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/>
              </a:p>
            </p:txBody>
          </p:sp>
        </p:grp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6584C623-5F48-41AB-BCA6-0409792B5B3B}"/>
                </a:ext>
              </a:extLst>
            </p:cNvPr>
            <p:cNvGrpSpPr/>
            <p:nvPr/>
          </p:nvGrpSpPr>
          <p:grpSpPr>
            <a:xfrm>
              <a:off x="5588183" y="3994533"/>
              <a:ext cx="376775" cy="1314936"/>
              <a:chOff x="4017596" y="1834200"/>
              <a:chExt cx="762000" cy="2659365"/>
            </a:xfrm>
          </p:grpSpPr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D039910E-B3CF-4B95-8F88-061DF9A5B2CE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>
                <a:off x="4398596" y="1834200"/>
                <a:ext cx="0" cy="144240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8" name="Ellipse 37">
                <a:extLst>
                  <a:ext uri="{FF2B5EF4-FFF2-40B4-BE49-F238E27FC236}">
                    <a16:creationId xmlns:a16="http://schemas.microsoft.com/office/drawing/2014/main" id="{E7ABA9CF-4065-45A9-BB51-F2786801D581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4169996" y="3276600"/>
                <a:ext cx="457200" cy="91291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/>
              </a:p>
            </p:txBody>
          </p:sp>
          <p:sp>
            <p:nvSpPr>
              <p:cNvPr id="39" name="Rectangle : coins arrondis 38">
                <a:extLst>
                  <a:ext uri="{FF2B5EF4-FFF2-40B4-BE49-F238E27FC236}">
                    <a16:creationId xmlns:a16="http://schemas.microsoft.com/office/drawing/2014/main" id="{B88E0237-B4CB-40FF-B08F-9E20367D263D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4017596" y="3580655"/>
                <a:ext cx="762000" cy="912910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/>
              </a:p>
            </p:txBody>
          </p:sp>
        </p:grpSp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BA45DA83-F9F6-4C93-B368-1C8884D54A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26" t="19260" r="26060" b="19578"/>
            <a:stretch/>
          </p:blipFill>
          <p:spPr>
            <a:xfrm>
              <a:off x="1617458" y="5057350"/>
              <a:ext cx="5191486" cy="6517935"/>
            </a:xfrm>
            <a:prstGeom prst="rect">
              <a:avLst/>
            </a:prstGeom>
          </p:spPr>
        </p:pic>
      </p:grpSp>
      <p:pic>
        <p:nvPicPr>
          <p:cNvPr id="8" name="Image 7">
            <a:extLst>
              <a:ext uri="{FF2B5EF4-FFF2-40B4-BE49-F238E27FC236}">
                <a16:creationId xmlns:a16="http://schemas.microsoft.com/office/drawing/2014/main" id="{4600DF70-C651-4DEC-B577-112EB0CAF63B}"/>
              </a:ext>
            </a:extLst>
          </p:cNvPr>
          <p:cNvPicPr>
            <a:picLocks noChangeAspect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" r="4278" b="29040"/>
          <a:stretch/>
        </p:blipFill>
        <p:spPr>
          <a:xfrm>
            <a:off x="10668000" y="3986464"/>
            <a:ext cx="4394088" cy="5695844"/>
          </a:xfrm>
          <a:prstGeom prst="rect">
            <a:avLst/>
          </a:prstGeom>
        </p:spPr>
      </p:pic>
      <p:sp>
        <p:nvSpPr>
          <p:cNvPr id="43" name="Rectangle : en biseau 42">
            <a:extLst>
              <a:ext uri="{FF2B5EF4-FFF2-40B4-BE49-F238E27FC236}">
                <a16:creationId xmlns:a16="http://schemas.microsoft.com/office/drawing/2014/main" id="{9D21C20D-8223-46DF-8A50-BFA87E188A8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1844573" y="10214994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1881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9258C36D-71EB-4FB2-90C7-CB24F790C84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3411200" y="9634622"/>
            <a:ext cx="2056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</a:t>
            </a:r>
            <a:r>
              <a:rPr lang="fr-CA" sz="1400" dirty="0" err="1"/>
              <a:t>Lemelson</a:t>
            </a:r>
            <a:r>
              <a:rPr lang="fr-CA" sz="1400" dirty="0"/>
              <a:t>-MIT, </a:t>
            </a:r>
            <a:r>
              <a:rPr lang="fr-CA" sz="1400" dirty="0" err="1"/>
              <a:t>s.d.-a</a:t>
            </a:r>
            <a:r>
              <a:rPr lang="fr-CA" sz="1400" dirty="0"/>
              <a:t>)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84C2B0A4-A06C-4147-AF61-8C088E5F69E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778"/>
          <a:stretch/>
        </p:blipFill>
        <p:spPr>
          <a:xfrm>
            <a:off x="0" y="11286471"/>
            <a:ext cx="18288000" cy="2431019"/>
          </a:xfrm>
          <a:prstGeom prst="rect">
            <a:avLst/>
          </a:prstGeom>
        </p:spPr>
      </p:pic>
      <p:grpSp>
        <p:nvGrpSpPr>
          <p:cNvPr id="46" name="Groupe 45">
            <a:extLst>
              <a:ext uri="{FF2B5EF4-FFF2-40B4-BE49-F238E27FC236}">
                <a16:creationId xmlns:a16="http://schemas.microsoft.com/office/drawing/2014/main" id="{0930174A-B33C-4D50-A879-F3D820749229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7657889E-399F-436B-8F33-102597C60C59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14</a:t>
              </a:r>
            </a:p>
          </p:txBody>
        </p: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170E8430-2E79-4A9E-BA93-6FED43DDF145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" name="Image 48">
            <a:extLst>
              <a:ext uri="{FF2B5EF4-FFF2-40B4-BE49-F238E27FC236}">
                <a16:creationId xmlns:a16="http://schemas.microsoft.com/office/drawing/2014/main" id="{258C461B-EC97-4445-B335-4E58DCF1B86A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01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llipse 17">
            <a:extLst>
              <a:ext uri="{FF2B5EF4-FFF2-40B4-BE49-F238E27FC236}">
                <a16:creationId xmlns:a16="http://schemas.microsoft.com/office/drawing/2014/main" id="{B60262D0-8AC6-479A-920B-AA8ECCA729C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601200" y="7106496"/>
            <a:ext cx="6409215" cy="6409215"/>
          </a:xfrm>
          <a:prstGeom prst="ellipse">
            <a:avLst/>
          </a:prstGeom>
          <a:blipFill dpi="0" rotWithShape="1">
            <a:blip r:embed="rId11"/>
            <a:srcRect/>
            <a:stretch>
              <a:fillRect l="-68000" b="-3000"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EA640D2-BB26-433C-87C0-12A9BFCB191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0"/>
            <a:ext cx="9067800" cy="13716000"/>
            <a:chOff x="2133600" y="0"/>
            <a:chExt cx="9067800" cy="13716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44A1001-1233-420F-BCE0-4E23BC2AC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r="16147"/>
            <a:stretch/>
          </p:blipFill>
          <p:spPr>
            <a:xfrm>
              <a:off x="2133600" y="0"/>
              <a:ext cx="9067800" cy="13716000"/>
            </a:xfrm>
            <a:prstGeom prst="rect">
              <a:avLst/>
            </a:prstGeom>
          </p:spPr>
        </p:pic>
        <p:sp>
          <p:nvSpPr>
            <p:cNvPr id="14" name="Rectangle : en biseau 13">
              <a:extLst>
                <a:ext uri="{FF2B5EF4-FFF2-40B4-BE49-F238E27FC236}">
                  <a16:creationId xmlns:a16="http://schemas.microsoft.com/office/drawing/2014/main" id="{F1687AA3-8E05-4E6A-8B9E-B7C17CA0511D}"/>
                </a:ext>
              </a:extLst>
            </p:cNvPr>
            <p:cNvSpPr/>
            <p:nvPr/>
          </p:nvSpPr>
          <p:spPr>
            <a:xfrm>
              <a:off x="4455600" y="11201400"/>
              <a:ext cx="4536000" cy="1368000"/>
            </a:xfrm>
            <a:prstGeom prst="bevel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Maria E. </a:t>
              </a:r>
              <a:r>
                <a:rPr lang="fr-CA" sz="2400" b="1" dirty="0" err="1">
                  <a:latin typeface="Trajan Pro" panose="02020502050506020301" pitchFamily="18" charset="0"/>
                  <a:cs typeface="Helvetica" panose="020B0604020202020204" pitchFamily="34" charset="0"/>
                </a:rPr>
                <a:t>Beasley</a:t>
              </a:r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 </a:t>
              </a:r>
            </a:p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(1847-1904) </a:t>
              </a:r>
            </a:p>
          </p:txBody>
        </p:sp>
      </p:grpSp>
      <p:sp>
        <p:nvSpPr>
          <p:cNvPr id="20" name="Ellipse 19">
            <a:extLst>
              <a:ext uri="{FF2B5EF4-FFF2-40B4-BE49-F238E27FC236}">
                <a16:creationId xmlns:a16="http://schemas.microsoft.com/office/drawing/2014/main" id="{70AF484E-38FA-40EB-83A5-CC72A57356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360296" y="3233400"/>
            <a:ext cx="3600000" cy="3600000"/>
          </a:xfrm>
          <a:prstGeom prst="ellipse">
            <a:avLst/>
          </a:prstGeom>
          <a:solidFill>
            <a:srgbClr val="A9F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89477D4-E550-492C-A47A-4634BF4079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2701304" y="4060314"/>
            <a:ext cx="4500000" cy="4500000"/>
          </a:xfrm>
          <a:prstGeom prst="ellipse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7ECC620-0898-47BE-A193-9FB5E738B73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2457768" y="533400"/>
            <a:ext cx="5400000" cy="5400000"/>
          </a:xfrm>
          <a:prstGeom prst="ellipse">
            <a:avLst/>
          </a:prstGeom>
          <a:solidFill>
            <a:srgbClr val="FF0000">
              <a:alpha val="60000"/>
            </a:srgb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F588EE2-C3AA-4389-B67F-074AAB28153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3493344" y="6310314"/>
            <a:ext cx="332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400" b="1" dirty="0">
                <a:latin typeface="Trajan Pro" panose="02020502050506020301" pitchFamily="18" charset="0"/>
              </a:rPr>
              <a:t>En 1882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F837D53-86FA-4673-A564-38A247CD815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" r="1340"/>
          <a:stretch/>
        </p:blipFill>
        <p:spPr>
          <a:xfrm>
            <a:off x="1752600" y="3190875"/>
            <a:ext cx="5486400" cy="724852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0CC56A09-B0D4-4579-A9B3-2FBDEF868CD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648200" y="10134600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(L’histoire par les femmes, s.d.)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94A496F-4C2C-468F-A788-47F6196B9AE7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2195A8E0-B9C6-4C22-8048-3869BA1229D0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15</a:t>
              </a:r>
            </a:p>
          </p:txBody>
        </p: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17DA801D-6CC6-4809-84D5-7041EA898B48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AA68191E-4B8E-47B9-86AE-14BAFF325F9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32BC729D-503E-441F-BBF8-19986FADEBF7}"/>
              </a:ext>
            </a:extLst>
          </p:cNvPr>
          <p:cNvSpPr txBox="1"/>
          <p:nvPr/>
        </p:nvSpPr>
        <p:spPr>
          <a:xfrm>
            <a:off x="12679027" y="2356237"/>
            <a:ext cx="49574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solidFill>
                  <a:schemeClr val="bg2"/>
                </a:solidFill>
                <a:latin typeface="Trajan Pro" panose="02020502050506020301" pitchFamily="18" charset="0"/>
              </a:rPr>
              <a:t>Le canot de sauvetage</a:t>
            </a:r>
          </a:p>
        </p:txBody>
      </p:sp>
    </p:spTree>
    <p:extLst>
      <p:ext uri="{BB962C8B-B14F-4D97-AF65-F5344CB8AC3E}">
        <p14:creationId xmlns:p14="http://schemas.microsoft.com/office/powerpoint/2010/main" val="770947766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6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5912CC9F-82CB-47B9-B08D-5CDEDE7A306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16" b="9343"/>
          <a:stretch/>
        </p:blipFill>
        <p:spPr>
          <a:xfrm>
            <a:off x="0" y="1447801"/>
            <a:ext cx="18288000" cy="12268200"/>
          </a:xfrm>
          <a:prstGeom prst="rect">
            <a:avLst/>
          </a:prstGeom>
          <a:solidFill>
            <a:schemeClr val="bg2">
              <a:lumMod val="95000"/>
            </a:schemeClr>
          </a:solidFill>
          <a:effectLst>
            <a:innerShdw blurRad="609600" dist="177800" dir="2700000">
              <a:prstClr val="black">
                <a:alpha val="26000"/>
              </a:prstClr>
            </a:innerShdw>
          </a:effec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03D37149-3F0B-4DF0-B102-833ECA8753A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B9A8479-5804-4464-98F3-BBB0CE97F93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6"/>
          <a:stretch/>
        </p:blipFill>
        <p:spPr>
          <a:xfrm>
            <a:off x="1862288" y="4648200"/>
            <a:ext cx="5114624" cy="731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914399" y="422577"/>
            <a:ext cx="14935197" cy="1601997"/>
          </a:xfrm>
          <a:prstGeom prst="rect">
            <a:avLst/>
          </a:prstGeom>
        </p:spPr>
        <p:txBody>
          <a:bodyPr anchor="ctr"/>
          <a:lstStyle/>
          <a:p>
            <a:r>
              <a:rPr lang="en-US" sz="5400" b="1" dirty="0">
                <a:latin typeface="Trajan Pro" panose="02020502050506020301" pitchFamily="18" charset="0"/>
              </a:rPr>
              <a:t>L’invention du </a:t>
            </a:r>
            <a:r>
              <a:rPr lang="en-US" sz="5400" b="1" dirty="0" err="1">
                <a:latin typeface="Trajan Pro" panose="02020502050506020301" pitchFamily="18" charset="0"/>
              </a:rPr>
              <a:t>canot</a:t>
            </a:r>
            <a:r>
              <a:rPr lang="en-US" sz="5400" b="1" dirty="0">
                <a:latin typeface="Trajan Pro" panose="02020502050506020301" pitchFamily="18" charset="0"/>
              </a:rPr>
              <a:t> de </a:t>
            </a:r>
            <a:r>
              <a:rPr lang="en-US" sz="5400" b="1" dirty="0" err="1">
                <a:latin typeface="Trajan Pro" panose="02020502050506020301" pitchFamily="18" charset="0"/>
              </a:rPr>
              <a:t>sauvetage</a:t>
            </a:r>
            <a:endParaRPr lang="uk-UA" sz="5400" b="1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4D7ECD5-57CE-4A4B-955B-FFFB22A65B09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42AFA0B0-EE3F-41FC-90A3-CA458C9E1F3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95800" y="1165860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(L’histoire par les femmes, s.d.)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7A50581-ABD7-4A26-ABAA-4FB0EA63C1A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7"/>
          <a:stretch/>
        </p:blipFill>
        <p:spPr>
          <a:xfrm>
            <a:off x="8839200" y="6113859"/>
            <a:ext cx="7620000" cy="4477941"/>
          </a:xfrm>
          <a:prstGeom prst="rect">
            <a:avLst/>
          </a:prstGeom>
        </p:spPr>
      </p:pic>
      <p:sp>
        <p:nvSpPr>
          <p:cNvPr id="16" name="Rectangle : en biseau 15">
            <a:extLst>
              <a:ext uri="{FF2B5EF4-FFF2-40B4-BE49-F238E27FC236}">
                <a16:creationId xmlns:a16="http://schemas.microsoft.com/office/drawing/2014/main" id="{D2CDAB26-1B13-4692-9E53-B240EE71F5F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391312" y="29718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1882</a:t>
            </a:r>
          </a:p>
        </p:txBody>
      </p:sp>
      <p:sp>
        <p:nvSpPr>
          <p:cNvPr id="17" name="Rectangle : en biseau 16">
            <a:extLst>
              <a:ext uri="{FF2B5EF4-FFF2-40B4-BE49-F238E27FC236}">
                <a16:creationId xmlns:a16="http://schemas.microsoft.com/office/drawing/2014/main" id="{27895C81-A845-4546-B588-11B65421174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1620911" y="4143445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1912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9F013D8-4663-4552-9E7B-F5B361D3DF8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3367084" y="10284023"/>
            <a:ext cx="32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(Canots de sauvetage du </a:t>
            </a:r>
            <a:r>
              <a:rPr lang="fr-CA" sz="1400" i="1" dirty="0">
                <a:solidFill>
                  <a:schemeClr val="bg2"/>
                </a:solidFill>
              </a:rPr>
              <a:t>Titanic</a:t>
            </a:r>
            <a:r>
              <a:rPr lang="fr-CA" sz="1400" dirty="0">
                <a:solidFill>
                  <a:schemeClr val="bg2"/>
                </a:solidFill>
              </a:rPr>
              <a:t>, s.d.)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C7759B88-9FA4-4600-86E1-35EA97794496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B9FC52FC-2436-4D80-B19B-DDCB53A47C3A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16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50E411E4-A56A-4F78-96C9-CCC38FB6117C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Image 19">
            <a:extLst>
              <a:ext uri="{FF2B5EF4-FFF2-40B4-BE49-F238E27FC236}">
                <a16:creationId xmlns:a16="http://schemas.microsoft.com/office/drawing/2014/main" id="{CD952A28-51C5-4BB5-8B55-41E8A0D55DE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74521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16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5EA640D2-BB26-433C-87C0-12A9BFCB19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9067800" cy="13716000"/>
            <a:chOff x="2133600" y="0"/>
            <a:chExt cx="9067800" cy="13716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44A1001-1233-420F-BCE0-4E23BC2AC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r="16147"/>
            <a:stretch/>
          </p:blipFill>
          <p:spPr>
            <a:xfrm>
              <a:off x="2133600" y="0"/>
              <a:ext cx="9067800" cy="13716000"/>
            </a:xfrm>
            <a:prstGeom prst="rect">
              <a:avLst/>
            </a:prstGeom>
          </p:spPr>
        </p:pic>
        <p:sp>
          <p:nvSpPr>
            <p:cNvPr id="14" name="Rectangle : en biseau 13">
              <a:extLst>
                <a:ext uri="{FF2B5EF4-FFF2-40B4-BE49-F238E27FC236}">
                  <a16:creationId xmlns:a16="http://schemas.microsoft.com/office/drawing/2014/main" id="{F1687AA3-8E05-4E6A-8B9E-B7C17CA0511D}"/>
                </a:ext>
              </a:extLst>
            </p:cNvPr>
            <p:cNvSpPr/>
            <p:nvPr/>
          </p:nvSpPr>
          <p:spPr>
            <a:xfrm>
              <a:off x="4411185" y="11201400"/>
              <a:ext cx="4536000" cy="1368000"/>
            </a:xfrm>
            <a:prstGeom prst="bevel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Joséphine Cochrane (1839-1913) 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45644D17-4E24-4806-ACEF-8D03FCD0526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182489" y="9943431"/>
            <a:ext cx="701881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CA" sz="2800" b="1" dirty="0">
                <a:solidFill>
                  <a:schemeClr val="bg2"/>
                </a:solidFill>
                <a:latin typeface="Trajan Pro" panose="02020502050506020301" pitchFamily="18" charset="0"/>
              </a:rPr>
              <a:t>« </a:t>
            </a:r>
            <a:r>
              <a:rPr lang="fr-CA" sz="2800" b="1" i="1" dirty="0">
                <a:solidFill>
                  <a:schemeClr val="bg2"/>
                </a:solidFill>
                <a:latin typeface="Trajan Pro" panose="02020502050506020301" pitchFamily="18" charset="0"/>
              </a:rPr>
              <a:t>Si personne d’autre ne veut inventer ce lave-vaisselle, alors je le ferai moi-même ! </a:t>
            </a:r>
            <a:r>
              <a:rPr lang="fr-CA" sz="2800" b="1" dirty="0">
                <a:solidFill>
                  <a:schemeClr val="bg2"/>
                </a:solidFill>
                <a:latin typeface="Trajan Pro" panose="02020502050506020301" pitchFamily="18" charset="0"/>
              </a:rPr>
              <a:t>»</a:t>
            </a:r>
          </a:p>
          <a:p>
            <a:pPr algn="r"/>
            <a:endParaRPr lang="fr-CA" sz="2800" b="1" dirty="0">
              <a:solidFill>
                <a:schemeClr val="bg2"/>
              </a:solidFill>
              <a:latin typeface="Trajan Pro" panose="02020502050506020301" pitchFamily="18" charset="0"/>
            </a:endParaRPr>
          </a:p>
          <a:p>
            <a:pPr algn="r"/>
            <a:r>
              <a:rPr lang="fr-CA" sz="2800" b="1" dirty="0">
                <a:solidFill>
                  <a:schemeClr val="bg2"/>
                </a:solidFill>
                <a:latin typeface="Trajan Pro" panose="02020502050506020301" pitchFamily="18" charset="0"/>
              </a:rPr>
              <a:t>- Joséphine Cochrane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70AF484E-38FA-40EB-83A5-CC72A57356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360296" y="3233400"/>
            <a:ext cx="3600000" cy="3600000"/>
          </a:xfrm>
          <a:prstGeom prst="ellipse">
            <a:avLst/>
          </a:prstGeom>
          <a:solidFill>
            <a:srgbClr val="A9F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89477D4-E550-492C-A47A-4634BF4079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2701304" y="4060314"/>
            <a:ext cx="4500000" cy="4500000"/>
          </a:xfrm>
          <a:prstGeom prst="ellipse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7200" b="1" dirty="0">
              <a:solidFill>
                <a:schemeClr val="tx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7ECC620-0898-47BE-A193-9FB5E738B73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2457768" y="533400"/>
            <a:ext cx="5400000" cy="5400000"/>
          </a:xfrm>
          <a:prstGeom prst="ellipse">
            <a:avLst/>
          </a:prstGeom>
          <a:solidFill>
            <a:srgbClr val="FF0000">
              <a:alpha val="60000"/>
            </a:srgb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4FA269B-D8B0-4A6E-90F8-903C4933BD7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3493344" y="6310314"/>
            <a:ext cx="332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400" b="1" dirty="0">
                <a:latin typeface="Trajan Pro" panose="02020502050506020301" pitchFamily="18" charset="0"/>
              </a:rPr>
              <a:t>En 1886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EDFFBCA-03CA-4602-800D-B697100ACF9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51" y="3124199"/>
            <a:ext cx="5526549" cy="739452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9339661-DAEB-4A6D-B633-312EAAB8B4E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867400" y="10210945"/>
            <a:ext cx="1525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(USPTO, </a:t>
            </a:r>
            <a:r>
              <a:rPr lang="fr-CA" sz="1400" dirty="0" err="1"/>
              <a:t>s.d.-a</a:t>
            </a:r>
            <a:r>
              <a:rPr lang="fr-CA" sz="1400" dirty="0"/>
              <a:t>)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223AE7F1-48D5-4C7F-8D67-4A2950AB711F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FD943E4E-A743-44D0-9519-849892443C05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17</a:t>
              </a:r>
            </a:p>
          </p:txBody>
        </p: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CBA1821F-110D-4178-901D-BD75BF3807B1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7D7DBB10-6A0D-47A1-B53D-4312845712B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E1FF9C7E-29C6-4B94-9A42-C995193F06AE}"/>
              </a:ext>
            </a:extLst>
          </p:cNvPr>
          <p:cNvSpPr txBox="1"/>
          <p:nvPr/>
        </p:nvSpPr>
        <p:spPr>
          <a:xfrm>
            <a:off x="12679027" y="2356237"/>
            <a:ext cx="49574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solidFill>
                  <a:schemeClr val="bg2"/>
                </a:solidFill>
                <a:latin typeface="Trajan Pro" panose="02020502050506020301" pitchFamily="18" charset="0"/>
              </a:rPr>
              <a:t>Le lave-vaisselle</a:t>
            </a:r>
          </a:p>
        </p:txBody>
      </p:sp>
    </p:spTree>
    <p:extLst>
      <p:ext uri="{BB962C8B-B14F-4D97-AF65-F5344CB8AC3E}">
        <p14:creationId xmlns:p14="http://schemas.microsoft.com/office/powerpoint/2010/main" val="1765912031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5"/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AB3E6E44-C004-436F-9658-30648C14FDF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92" b="2122"/>
          <a:stretch/>
        </p:blipFill>
        <p:spPr>
          <a:xfrm>
            <a:off x="13767030" y="3944366"/>
            <a:ext cx="3445073" cy="42481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001BD47-2900-48BC-93FB-A9C025BB210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51" y="3552606"/>
            <a:ext cx="5062120" cy="570089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5AAC599-0E66-40C3-80BB-0108E4D34AA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3815400"/>
            <a:ext cx="4905775" cy="489781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BC44DB3-D007-411E-8976-396DACCCFD8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34"/>
          <a:stretch/>
        </p:blipFill>
        <p:spPr>
          <a:xfrm>
            <a:off x="-2607" y="0"/>
            <a:ext cx="18288000" cy="13716000"/>
          </a:xfrm>
          <a:prstGeom prst="rect">
            <a:avLst/>
          </a:prstGeom>
        </p:spPr>
      </p:pic>
      <p:sp>
        <p:nvSpPr>
          <p:cNvPr id="17" name="Rectangle : en biseau 16">
            <a:extLst>
              <a:ext uri="{FF2B5EF4-FFF2-40B4-BE49-F238E27FC236}">
                <a16:creationId xmlns:a16="http://schemas.microsoft.com/office/drawing/2014/main" id="{F88CB73D-817E-407A-AB08-79D3446A139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867724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1886</a:t>
            </a:r>
          </a:p>
        </p:txBody>
      </p:sp>
      <p:sp>
        <p:nvSpPr>
          <p:cNvPr id="21" name="Rectangle : en biseau 20">
            <a:extLst>
              <a:ext uri="{FF2B5EF4-FFF2-40B4-BE49-F238E27FC236}">
                <a16:creationId xmlns:a16="http://schemas.microsoft.com/office/drawing/2014/main" id="{8F16AB1F-61A4-4673-8D10-B28394550DB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113106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1917</a:t>
            </a:r>
          </a:p>
        </p:txBody>
      </p:sp>
      <p:sp>
        <p:nvSpPr>
          <p:cNvPr id="25" name="Rectangle : en biseau 24">
            <a:extLst>
              <a:ext uri="{FF2B5EF4-FFF2-40B4-BE49-F238E27FC236}">
                <a16:creationId xmlns:a16="http://schemas.microsoft.com/office/drawing/2014/main" id="{916F20D9-7369-4024-A0FA-9023CCDBB8F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4363701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1949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CC5298A-D403-4CCC-A263-3B91E400D05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886200" y="8379023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(KitchenAid, s.d.)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96575BF-B39F-420A-94D1-D8E42029F73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287000" y="8379023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(USPTO, </a:t>
            </a:r>
            <a:r>
              <a:rPr lang="fr-CA" sz="1400" dirty="0" err="1"/>
              <a:t>s.d.a</a:t>
            </a:r>
            <a:r>
              <a:rPr lang="fr-CA" sz="1400" dirty="0"/>
              <a:t>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D11CC74-BF2C-4424-A8A6-0BDE05253D7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6383000" y="8305800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(KitchenAid, s.d.)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B774D58-B02C-4E8C-B871-6C1E2578D0D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2607" y="-36425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12"/>
            </p:custDataLst>
          </p:nvPr>
        </p:nvSpPr>
        <p:spPr>
          <a:xfrm>
            <a:off x="914400" y="422577"/>
            <a:ext cx="13106400" cy="1601997"/>
          </a:xfrm>
          <a:prstGeom prst="rect">
            <a:avLst/>
          </a:prstGeom>
        </p:spPr>
        <p:txBody>
          <a:bodyPr anchor="ctr"/>
          <a:lstStyle/>
          <a:p>
            <a:r>
              <a:rPr lang="en-US" sz="5400" b="1" dirty="0">
                <a:latin typeface="Trajan Pro" panose="02020502050506020301" pitchFamily="18" charset="0"/>
              </a:rPr>
              <a:t>L’invention du lave-</a:t>
            </a:r>
            <a:r>
              <a:rPr lang="en-US" sz="5400" b="1" dirty="0" err="1">
                <a:latin typeface="Trajan Pro" panose="02020502050506020301" pitchFamily="18" charset="0"/>
              </a:rPr>
              <a:t>vaisselle</a:t>
            </a:r>
            <a:endParaRPr lang="uk-UA" sz="5400" b="1" dirty="0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1CE060E4-8766-4546-8F27-2C69A55CC268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7FBABB6-2150-4B68-8E08-4A2755180809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5771B5F0-CB66-48E7-8473-154C5F42D31B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18</a:t>
              </a:r>
            </a:p>
          </p:txBody>
        </p: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4F4DB135-36F3-4D7F-ACEC-91FBB00752CE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85F17D46-BF21-46EC-84F6-DE7E28DA064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44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llipse 18">
            <a:extLst>
              <a:ext uri="{FF2B5EF4-FFF2-40B4-BE49-F238E27FC236}">
                <a16:creationId xmlns:a16="http://schemas.microsoft.com/office/drawing/2014/main" id="{814BF94F-14E0-412B-A1FB-291D8DCD83A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632272" y="7055011"/>
            <a:ext cx="6409215" cy="6418760"/>
          </a:xfrm>
          <a:prstGeom prst="ellipse">
            <a:avLst/>
          </a:prstGeom>
          <a:solidFill>
            <a:schemeClr val="bg1">
              <a:lumMod val="2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0F6E0F85-7293-4276-9896-79D47E9D8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601200" y="7106496"/>
            <a:ext cx="6409215" cy="6418760"/>
          </a:xfrm>
          <a:prstGeom prst="ellipse">
            <a:avLst/>
          </a:prstGeom>
          <a:blipFill dpi="0" rotWithShape="1">
            <a:blip r:embed="rId12">
              <a:alphaModFix amt="90000"/>
            </a:blip>
            <a:srcRect/>
            <a:stretch>
              <a:fillRect l="-80000" t="7000" r="-7000" b="3000"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EA640D2-BB26-433C-87C0-12A9BFCB191F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0" y="0"/>
            <a:ext cx="9067800" cy="13716000"/>
            <a:chOff x="2133600" y="0"/>
            <a:chExt cx="9067800" cy="13716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44A1001-1233-420F-BCE0-4E23BC2AC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r="16147"/>
            <a:stretch/>
          </p:blipFill>
          <p:spPr>
            <a:xfrm>
              <a:off x="2133600" y="0"/>
              <a:ext cx="9067800" cy="13716000"/>
            </a:xfrm>
            <a:prstGeom prst="rect">
              <a:avLst/>
            </a:prstGeom>
          </p:spPr>
        </p:pic>
        <p:sp>
          <p:nvSpPr>
            <p:cNvPr id="14" name="Rectangle : en biseau 13">
              <a:extLst>
                <a:ext uri="{FF2B5EF4-FFF2-40B4-BE49-F238E27FC236}">
                  <a16:creationId xmlns:a16="http://schemas.microsoft.com/office/drawing/2014/main" id="{F1687AA3-8E05-4E6A-8B9E-B7C17CA0511D}"/>
                </a:ext>
              </a:extLst>
            </p:cNvPr>
            <p:cNvSpPr/>
            <p:nvPr/>
          </p:nvSpPr>
          <p:spPr>
            <a:xfrm>
              <a:off x="4411185" y="11201400"/>
              <a:ext cx="4536000" cy="1368000"/>
            </a:xfrm>
            <a:prstGeom prst="bevel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Mary anderson </a:t>
              </a:r>
            </a:p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(1866-1953) </a:t>
              </a:r>
            </a:p>
          </p:txBody>
        </p:sp>
      </p:grpSp>
      <p:sp>
        <p:nvSpPr>
          <p:cNvPr id="20" name="Ellipse 19">
            <a:extLst>
              <a:ext uri="{FF2B5EF4-FFF2-40B4-BE49-F238E27FC236}">
                <a16:creationId xmlns:a16="http://schemas.microsoft.com/office/drawing/2014/main" id="{70AF484E-38FA-40EB-83A5-CC72A57356D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360296" y="3233400"/>
            <a:ext cx="3600000" cy="3600000"/>
          </a:xfrm>
          <a:prstGeom prst="ellipse">
            <a:avLst/>
          </a:prstGeom>
          <a:solidFill>
            <a:srgbClr val="A9F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89477D4-E550-492C-A47A-4634BF4079B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2701304" y="4060314"/>
            <a:ext cx="4500000" cy="4500000"/>
          </a:xfrm>
          <a:prstGeom prst="ellipse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7ECC620-0898-47BE-A193-9FB5E738B73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2457768" y="533400"/>
            <a:ext cx="5400000" cy="5400000"/>
          </a:xfrm>
          <a:prstGeom prst="ellipse">
            <a:avLst/>
          </a:prstGeom>
          <a:solidFill>
            <a:srgbClr val="FF0000">
              <a:alpha val="60000"/>
            </a:srgb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3600" b="1" dirty="0">
              <a:latin typeface="Trajan Pro" panose="02020502050506020301" pitchFamily="18" charset="0"/>
            </a:endParaRPr>
          </a:p>
          <a:p>
            <a:pPr algn="ctr"/>
            <a:endParaRPr lang="fr-CA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3A27043-94FB-4297-B2DD-AFEFF6B2107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3493344" y="6310314"/>
            <a:ext cx="332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400" b="1" dirty="0">
                <a:latin typeface="Trajan Pro" panose="02020502050506020301" pitchFamily="18" charset="0"/>
              </a:rPr>
              <a:t>En 1903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F3F11E7-505A-46BC-AF7A-A953FD9BC66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 r="9495" b="11757"/>
          <a:stretch/>
        </p:blipFill>
        <p:spPr>
          <a:xfrm>
            <a:off x="1676400" y="3157199"/>
            <a:ext cx="5562600" cy="728220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2031790-7CCA-47E2-8944-9D55E0797DE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334000" y="10163861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</a:t>
            </a:r>
            <a:r>
              <a:rPr lang="fr-CA" sz="1400" dirty="0" err="1">
                <a:solidFill>
                  <a:schemeClr val="bg2"/>
                </a:solidFill>
              </a:rPr>
              <a:t>Lemelson</a:t>
            </a:r>
            <a:r>
              <a:rPr lang="fr-CA" sz="1400" dirty="0">
                <a:solidFill>
                  <a:schemeClr val="bg2"/>
                </a:solidFill>
              </a:rPr>
              <a:t>-MIT, </a:t>
            </a:r>
            <a:r>
              <a:rPr lang="fr-CA" sz="1400" dirty="0" err="1">
                <a:solidFill>
                  <a:schemeClr val="bg2"/>
                </a:solidFill>
              </a:rPr>
              <a:t>s.d.-b</a:t>
            </a:r>
            <a:r>
              <a:rPr lang="fr-CA" sz="1400" dirty="0">
                <a:solidFill>
                  <a:schemeClr val="bg2"/>
                </a:solidFill>
              </a:rPr>
              <a:t>)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73BB229A-3DE3-426D-9A4C-EAC215065B4C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90C4EFE-213C-4327-A4EB-BF386EFD5930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23</a:t>
              </a:r>
            </a:p>
          </p:txBody>
        </p: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FAD4C5FA-B021-41C9-B6DC-35DEB3C7BB90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345006F3-7B6E-40B2-B849-80970DA74C2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5A0D6D4-34A5-4DDC-9863-370130E340A4}"/>
              </a:ext>
            </a:extLst>
          </p:cNvPr>
          <p:cNvSpPr txBox="1"/>
          <p:nvPr/>
        </p:nvSpPr>
        <p:spPr>
          <a:xfrm>
            <a:off x="12679027" y="2356237"/>
            <a:ext cx="49574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solidFill>
                  <a:schemeClr val="bg2"/>
                </a:solidFill>
                <a:latin typeface="Trajan Pro" panose="02020502050506020301" pitchFamily="18" charset="0"/>
              </a:rPr>
              <a:t>Les essuie-glaces</a:t>
            </a:r>
          </a:p>
        </p:txBody>
      </p:sp>
    </p:spTree>
    <p:extLst>
      <p:ext uri="{BB962C8B-B14F-4D97-AF65-F5344CB8AC3E}">
        <p14:creationId xmlns:p14="http://schemas.microsoft.com/office/powerpoint/2010/main" val="1135710165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7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2371725" y="4419600"/>
            <a:ext cx="13544550" cy="3323987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200" b="1" i="0" u="none" strike="noStrike" kern="1200" cap="none" spc="0" normalizeH="0" baseline="0" noProof="0" dirty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Trajan Pro" panose="02020502050506020301" pitchFamily="18" charset="0"/>
                <a:ea typeface="+mn-ea"/>
                <a:cs typeface="Helvetica"/>
              </a:rPr>
              <a:t>Votre opinion nous intéresse!</a:t>
            </a: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Trajan Pro" panose="02020502050506020301" pitchFamily="18" charset="0"/>
              <a:ea typeface="+mn-ea"/>
              <a:cs typeface="Helvetica"/>
            </a:endParaRPr>
          </a:p>
        </p:txBody>
      </p:sp>
      <p:cxnSp>
        <p:nvCxnSpPr>
          <p:cNvPr id="10" name="Connecteur droit 9"/>
          <p:cNvCxnSpPr/>
          <p:nvPr>
            <p:custDataLst>
              <p:tags r:id="rId2"/>
            </p:custDataLst>
          </p:nvPr>
        </p:nvCxnSpPr>
        <p:spPr>
          <a:xfrm>
            <a:off x="6438900" y="8153400"/>
            <a:ext cx="5410200" cy="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2843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A2C8CBF-D45F-4CAB-B10D-1319C9986C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7" r="27048"/>
          <a:stretch/>
        </p:blipFill>
        <p:spPr>
          <a:xfrm>
            <a:off x="12573000" y="3794872"/>
            <a:ext cx="5712393" cy="477579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11D0ECA-EDF1-4121-B865-D0DD2E575A0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1" r="36245"/>
          <a:stretch/>
        </p:blipFill>
        <p:spPr>
          <a:xfrm>
            <a:off x="0" y="3733800"/>
            <a:ext cx="5638791" cy="483686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B1491BF-815F-41D3-9394-4AE4A3A00C4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1" r="3152"/>
          <a:stretch/>
        </p:blipFill>
        <p:spPr>
          <a:xfrm>
            <a:off x="6858000" y="3657600"/>
            <a:ext cx="4800600" cy="522301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7DAC982-D97B-420C-8A72-12957ED0750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34"/>
          <a:stretch/>
        </p:blipFill>
        <p:spPr>
          <a:xfrm>
            <a:off x="-2607" y="0"/>
            <a:ext cx="18288000" cy="1371600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8117798-CFF5-4B85-91C0-EBB84FA5206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210800" y="8305800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(Ferguson, s.d.)</a:t>
            </a:r>
          </a:p>
        </p:txBody>
      </p:sp>
      <p:sp>
        <p:nvSpPr>
          <p:cNvPr id="14" name="Rectangle : en biseau 13">
            <a:extLst>
              <a:ext uri="{FF2B5EF4-FFF2-40B4-BE49-F238E27FC236}">
                <a16:creationId xmlns:a16="http://schemas.microsoft.com/office/drawing/2014/main" id="{47B0BF6B-E04F-41CE-B70E-4D27C838D95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113106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1903</a:t>
            </a:r>
          </a:p>
        </p:txBody>
      </p:sp>
      <p:sp>
        <p:nvSpPr>
          <p:cNvPr id="15" name="Rectangle : en biseau 14">
            <a:extLst>
              <a:ext uri="{FF2B5EF4-FFF2-40B4-BE49-F238E27FC236}">
                <a16:creationId xmlns:a16="http://schemas.microsoft.com/office/drawing/2014/main" id="{35EBDE1D-6BBD-4F92-8521-4BBB588DF1A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867724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1900</a:t>
            </a:r>
          </a:p>
        </p:txBody>
      </p:sp>
      <p:sp>
        <p:nvSpPr>
          <p:cNvPr id="16" name="Rectangle : en biseau 15">
            <a:extLst>
              <a:ext uri="{FF2B5EF4-FFF2-40B4-BE49-F238E27FC236}">
                <a16:creationId xmlns:a16="http://schemas.microsoft.com/office/drawing/2014/main" id="{7FA67E64-8E23-4695-971B-B79A0489E30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4363701" y="9372600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1930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5A2FE9B-ABD0-49F5-9D87-6E5733D7DE4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343400" y="8302823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(Ford, s.d.)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5931CF2-95DC-402B-A12E-21935CEE8AA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2607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CAA752A7-1DFD-4AC7-8FC4-A83127CFEF12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12"/>
            </p:custDataLst>
          </p:nvPr>
        </p:nvSpPr>
        <p:spPr>
          <a:xfrm>
            <a:off x="914400" y="464977"/>
            <a:ext cx="13639800" cy="1601997"/>
          </a:xfrm>
          <a:prstGeom prst="rect">
            <a:avLst/>
          </a:prstGeom>
        </p:spPr>
        <p:txBody>
          <a:bodyPr anchor="ctr"/>
          <a:lstStyle/>
          <a:p>
            <a:r>
              <a:rPr lang="en-US" sz="5400" b="1" dirty="0">
                <a:latin typeface="Trajan Pro" panose="02020502050506020301" pitchFamily="18" charset="0"/>
              </a:rPr>
              <a:t>L’invention des essuie-glaces</a:t>
            </a:r>
            <a:endParaRPr lang="uk-UA" sz="5400" b="1" dirty="0"/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3220D9DC-3A81-4DB5-811C-168779AB886F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251AC9F-4B5C-4C2A-A772-FCB2C16308D7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20</a:t>
              </a:r>
            </a:p>
          </p:txBody>
        </p: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79D00557-1267-40A1-A9F8-C1ADA02B7413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6338498E-B882-4E4E-8883-213309407180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5F02B391-D6C6-40AD-A26C-0AB25F705837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6611600" y="8302822"/>
            <a:ext cx="1371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</a:t>
            </a:r>
            <a:r>
              <a:rPr lang="fr-CA" sz="1400" dirty="0" err="1"/>
              <a:t>Jouvin</a:t>
            </a:r>
            <a:r>
              <a:rPr lang="fr-CA" sz="1400" dirty="0"/>
              <a:t>, 2020)</a:t>
            </a:r>
          </a:p>
        </p:txBody>
      </p:sp>
    </p:spTree>
    <p:extLst>
      <p:ext uri="{BB962C8B-B14F-4D97-AF65-F5344CB8AC3E}">
        <p14:creationId xmlns:p14="http://schemas.microsoft.com/office/powerpoint/2010/main" val="20340832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llipse 15">
            <a:extLst>
              <a:ext uri="{FF2B5EF4-FFF2-40B4-BE49-F238E27FC236}">
                <a16:creationId xmlns:a16="http://schemas.microsoft.com/office/drawing/2014/main" id="{06EF652E-D041-4DAE-BB3E-98C706906B8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694072" y="6763840"/>
            <a:ext cx="6409215" cy="6418760"/>
          </a:xfrm>
          <a:prstGeom prst="ellipse">
            <a:avLst/>
          </a:prstGeom>
          <a:blipFill dpi="0" rotWithShape="1">
            <a:blip r:embed="rId11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 l="-8000" t="-5000" r="-8000" b="-12000"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EA640D2-BB26-433C-87C0-12A9BFCB191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0"/>
            <a:ext cx="9067800" cy="13716000"/>
            <a:chOff x="2133600" y="0"/>
            <a:chExt cx="9067800" cy="13716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44A1001-1233-420F-BCE0-4E23BC2AC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r="16147"/>
            <a:stretch/>
          </p:blipFill>
          <p:spPr>
            <a:xfrm>
              <a:off x="2133600" y="0"/>
              <a:ext cx="9067800" cy="13716000"/>
            </a:xfrm>
            <a:prstGeom prst="rect">
              <a:avLst/>
            </a:prstGeom>
          </p:spPr>
        </p:pic>
        <p:sp>
          <p:nvSpPr>
            <p:cNvPr id="14" name="Rectangle : en biseau 13">
              <a:extLst>
                <a:ext uri="{FF2B5EF4-FFF2-40B4-BE49-F238E27FC236}">
                  <a16:creationId xmlns:a16="http://schemas.microsoft.com/office/drawing/2014/main" id="{F1687AA3-8E05-4E6A-8B9E-B7C17CA0511D}"/>
                </a:ext>
              </a:extLst>
            </p:cNvPr>
            <p:cNvSpPr/>
            <p:nvPr/>
          </p:nvSpPr>
          <p:spPr>
            <a:xfrm>
              <a:off x="4411185" y="11201400"/>
              <a:ext cx="4536000" cy="1368000"/>
            </a:xfrm>
            <a:prstGeom prst="bevel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2400" b="1" dirty="0" err="1">
                  <a:latin typeface="Trajan Pro" panose="02020502050506020301" pitchFamily="18" charset="0"/>
                  <a:cs typeface="Helvetica" panose="020B0604020202020204" pitchFamily="34" charset="0"/>
                </a:rPr>
                <a:t>Hedy</a:t>
              </a:r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 Lamarr </a:t>
              </a:r>
            </a:p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(1914-2000) </a:t>
              </a:r>
            </a:p>
          </p:txBody>
        </p:sp>
      </p:grpSp>
      <p:sp>
        <p:nvSpPr>
          <p:cNvPr id="20" name="Ellipse 19">
            <a:extLst>
              <a:ext uri="{FF2B5EF4-FFF2-40B4-BE49-F238E27FC236}">
                <a16:creationId xmlns:a16="http://schemas.microsoft.com/office/drawing/2014/main" id="{70AF484E-38FA-40EB-83A5-CC72A57356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360296" y="3233400"/>
            <a:ext cx="3600000" cy="3600000"/>
          </a:xfrm>
          <a:prstGeom prst="ellipse">
            <a:avLst/>
          </a:prstGeom>
          <a:solidFill>
            <a:srgbClr val="A9F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89477D4-E550-492C-A47A-4634BF4079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2701304" y="4060314"/>
            <a:ext cx="4500000" cy="4500000"/>
          </a:xfrm>
          <a:prstGeom prst="ellipse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7ECC620-0898-47BE-A193-9FB5E738B73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2457768" y="533400"/>
            <a:ext cx="5400000" cy="5400000"/>
          </a:xfrm>
          <a:prstGeom prst="ellipse">
            <a:avLst/>
          </a:prstGeom>
          <a:solidFill>
            <a:srgbClr val="FF0000">
              <a:alpha val="60000"/>
            </a:srgb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3600" b="1" dirty="0">
              <a:latin typeface="Trajan Pro" panose="02020502050506020301" pitchFamily="18" charset="0"/>
            </a:endParaRPr>
          </a:p>
          <a:p>
            <a:pPr algn="ctr"/>
            <a:endParaRPr lang="fr-CA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41FF3F6-E6B3-453B-90F2-27032A0B9AD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3493344" y="6310314"/>
            <a:ext cx="332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400" b="1" dirty="0">
                <a:latin typeface="Trajan Pro" panose="02020502050506020301" pitchFamily="18" charset="0"/>
              </a:rPr>
              <a:t>En 1942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FDA1B24-AA3E-4E94-8A05-03BFECE1FCB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1" r="10872"/>
          <a:stretch/>
        </p:blipFill>
        <p:spPr>
          <a:xfrm>
            <a:off x="1752600" y="3179368"/>
            <a:ext cx="5486400" cy="7291653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1C85525-B241-47F0-844E-61A826A67A7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791200" y="10163244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</a:t>
            </a:r>
            <a:r>
              <a:rPr lang="fr-CA" sz="1400" dirty="0" err="1">
                <a:solidFill>
                  <a:schemeClr val="bg2"/>
                </a:solidFill>
              </a:rPr>
              <a:t>Cheslak</a:t>
            </a:r>
            <a:r>
              <a:rPr lang="fr-CA" sz="1400" dirty="0">
                <a:solidFill>
                  <a:schemeClr val="bg2"/>
                </a:solidFill>
              </a:rPr>
              <a:t>, 2018)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739DC67-B844-4C24-B930-E6146BF09724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13BC5EE-61E5-4DDC-8BBF-0BE3DC03A35E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25</a:t>
              </a:r>
            </a:p>
          </p:txBody>
        </p: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BE3C9588-799E-48A5-923A-077F25E114FA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415FAA2C-478B-40D2-AFE2-2251D198308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F884AB34-0557-48DD-9B7D-4267ED97CF5B}"/>
              </a:ext>
            </a:extLst>
          </p:cNvPr>
          <p:cNvSpPr txBox="1"/>
          <p:nvPr/>
        </p:nvSpPr>
        <p:spPr>
          <a:xfrm>
            <a:off x="12400793" y="1940738"/>
            <a:ext cx="551394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solidFill>
                  <a:schemeClr val="bg2"/>
                </a:solidFill>
                <a:latin typeface="Trajan Pro" panose="02020502050506020301" pitchFamily="18" charset="0"/>
              </a:rPr>
              <a:t>La technologie sans-fil</a:t>
            </a:r>
          </a:p>
        </p:txBody>
      </p:sp>
    </p:spTree>
    <p:extLst>
      <p:ext uri="{BB962C8B-B14F-4D97-AF65-F5344CB8AC3E}">
        <p14:creationId xmlns:p14="http://schemas.microsoft.com/office/powerpoint/2010/main" val="2599941011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7"/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C2B3286F-D74E-419B-9092-4A332C29945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778"/>
          <a:stretch/>
        </p:blipFill>
        <p:spPr>
          <a:xfrm>
            <a:off x="0" y="11286471"/>
            <a:ext cx="18288000" cy="2431019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6EC447FC-7887-4F48-9C22-48D4EF650911}"/>
              </a:ext>
            </a:extLst>
          </p:cNvPr>
          <p:cNvGrpSpPr/>
          <p:nvPr/>
        </p:nvGrpSpPr>
        <p:grpSpPr>
          <a:xfrm>
            <a:off x="13508406" y="1524000"/>
            <a:ext cx="762000" cy="2659365"/>
            <a:chOff x="13508406" y="1834200"/>
            <a:chExt cx="762000" cy="2659365"/>
          </a:xfrm>
        </p:grpSpPr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87EC402B-9E0F-4C2E-8AE5-8A935B1774AB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>
              <a:off x="13889404" y="1834200"/>
              <a:ext cx="0" cy="144240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4047BF9A-5005-4F99-9807-49A1416BC0F6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3660804" y="3276600"/>
              <a:ext cx="457200" cy="91291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29" name="Rectangle : coins arrondis 28">
              <a:extLst>
                <a:ext uri="{FF2B5EF4-FFF2-40B4-BE49-F238E27FC236}">
                  <a16:creationId xmlns:a16="http://schemas.microsoft.com/office/drawing/2014/main" id="{AD7ACBED-1EA3-4CB7-BB64-38E4C51A332C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3508406" y="3580655"/>
              <a:ext cx="762000" cy="912910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0AADD47D-2A2F-40A7-B77F-F3C2E73EBA59}"/>
              </a:ext>
            </a:extLst>
          </p:cNvPr>
          <p:cNvGrpSpPr/>
          <p:nvPr/>
        </p:nvGrpSpPr>
        <p:grpSpPr>
          <a:xfrm>
            <a:off x="4017596" y="1524000"/>
            <a:ext cx="762000" cy="2659365"/>
            <a:chOff x="4017596" y="1834200"/>
            <a:chExt cx="762000" cy="2659365"/>
          </a:xfrm>
        </p:grpSpPr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E6DCD544-CC3D-48E7-BD6E-68373D4312B7}"/>
                </a:ext>
              </a:extLst>
            </p:cNvPr>
            <p:cNvCxnSpPr>
              <a:cxnSpLocks/>
            </p:cNvCxnSpPr>
            <p:nvPr>
              <p:custDataLst>
                <p:tags r:id="rId7"/>
              </p:custDataLst>
            </p:nvPr>
          </p:nvCxnSpPr>
          <p:spPr>
            <a:xfrm>
              <a:off x="4398596" y="1834200"/>
              <a:ext cx="0" cy="144240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88CD07E6-8168-438B-8F92-8639FF7478F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169996" y="3276600"/>
              <a:ext cx="457200" cy="91291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28" name="Rectangle : coins arrondis 27">
              <a:extLst>
                <a:ext uri="{FF2B5EF4-FFF2-40B4-BE49-F238E27FC236}">
                  <a16:creationId xmlns:a16="http://schemas.microsoft.com/office/drawing/2014/main" id="{4F73C898-BFD6-485E-A780-1D7F23451BA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017596" y="3580655"/>
              <a:ext cx="762000" cy="91291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058AE21E-9DD7-4E09-B3D5-D9988F2F24F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66799" y="3657600"/>
            <a:ext cx="16154402" cy="9067801"/>
            <a:chOff x="1066799" y="3429002"/>
            <a:chExt cx="16154402" cy="9067801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F4349C87-5B9F-410E-9399-8297D83807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33" t="19334" r="26000" b="19835"/>
            <a:stretch/>
          </p:blipFill>
          <p:spPr>
            <a:xfrm rot="5400000">
              <a:off x="4610099" y="-114298"/>
              <a:ext cx="9067801" cy="16154402"/>
            </a:xfrm>
            <a:prstGeom prst="rect">
              <a:avLst/>
            </a:prstGeom>
          </p:spPr>
        </p:pic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87321E79-AA1D-4A2F-8F1C-D8C38D15664E}"/>
                </a:ext>
              </a:extLst>
            </p:cNvPr>
            <p:cNvGrpSpPr/>
            <p:nvPr/>
          </p:nvGrpSpPr>
          <p:grpSpPr>
            <a:xfrm>
              <a:off x="1917271" y="4191000"/>
              <a:ext cx="14453458" cy="7560678"/>
              <a:chOff x="1826989" y="3862579"/>
              <a:chExt cx="14453458" cy="7560678"/>
            </a:xfrm>
          </p:grpSpPr>
          <p:pic>
            <p:nvPicPr>
              <p:cNvPr id="8" name="Image 7">
                <a:extLst>
                  <a:ext uri="{FF2B5EF4-FFF2-40B4-BE49-F238E27FC236}">
                    <a16:creationId xmlns:a16="http://schemas.microsoft.com/office/drawing/2014/main" id="{AB76820D-1C64-4D9D-B792-D96FC11910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5173159" y="5278619"/>
                <a:ext cx="7560677" cy="472859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grpSp>
            <p:nvGrpSpPr>
              <p:cNvPr id="15" name="Groupe 14">
                <a:extLst>
                  <a:ext uri="{FF2B5EF4-FFF2-40B4-BE49-F238E27FC236}">
                    <a16:creationId xmlns:a16="http://schemas.microsoft.com/office/drawing/2014/main" id="{D63FFF1E-8171-4740-8B10-33B43784DBFE}"/>
                  </a:ext>
                </a:extLst>
              </p:cNvPr>
              <p:cNvGrpSpPr/>
              <p:nvPr/>
            </p:nvGrpSpPr>
            <p:grpSpPr>
              <a:xfrm>
                <a:off x="1826989" y="3862579"/>
                <a:ext cx="14453458" cy="7560678"/>
                <a:chOff x="1626548" y="3862579"/>
                <a:chExt cx="14453458" cy="7560678"/>
              </a:xfrm>
            </p:grpSpPr>
            <p:pic>
              <p:nvPicPr>
                <p:cNvPr id="12" name="Image 11">
                  <a:extLst>
                    <a:ext uri="{FF2B5EF4-FFF2-40B4-BE49-F238E27FC236}">
                      <a16:creationId xmlns:a16="http://schemas.microsoft.com/office/drawing/2014/main" id="{D34901CF-71A7-42CD-8E12-75CEDDC5A64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17356" y="3862579"/>
                  <a:ext cx="4962650" cy="756067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14" name="Image 13">
                  <a:extLst>
                    <a:ext uri="{FF2B5EF4-FFF2-40B4-BE49-F238E27FC236}">
                      <a16:creationId xmlns:a16="http://schemas.microsoft.com/office/drawing/2014/main" id="{15B8FD77-0A8D-48F6-A847-284F99E720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603" t="5582" r="11305" b="9747"/>
                <a:stretch/>
              </p:blipFill>
              <p:spPr>
                <a:xfrm>
                  <a:off x="1626548" y="3862579"/>
                  <a:ext cx="4962650" cy="756067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</p:grpSp>
        </p:grp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03D37149-3F0B-4DF0-B102-833ECA8753A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914403" y="422577"/>
            <a:ext cx="16078197" cy="1601997"/>
          </a:xfrm>
          <a:prstGeom prst="rect">
            <a:avLst/>
          </a:prstGeom>
        </p:spPr>
        <p:txBody>
          <a:bodyPr anchor="ctr"/>
          <a:lstStyle/>
          <a:p>
            <a:r>
              <a:rPr lang="en-US" sz="5400" b="1" dirty="0">
                <a:latin typeface="Trajan Pro" panose="02020502050506020301" pitchFamily="18" charset="0"/>
              </a:rPr>
              <a:t>L’invention de la </a:t>
            </a:r>
            <a:r>
              <a:rPr lang="en-US" sz="5400" b="1" dirty="0" err="1">
                <a:latin typeface="Trajan Pro" panose="02020502050506020301" pitchFamily="18" charset="0"/>
              </a:rPr>
              <a:t>technologie</a:t>
            </a:r>
            <a:r>
              <a:rPr lang="en-US" sz="5400" b="1" dirty="0">
                <a:latin typeface="Trajan Pro" panose="02020502050506020301" pitchFamily="18" charset="0"/>
              </a:rPr>
              <a:t> sans-fil</a:t>
            </a:r>
            <a:endParaRPr lang="uk-UA" sz="5400" b="1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4D7ECD5-57CE-4A4B-955B-FFFB22A65B09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DC2DE03A-99A1-45A6-BFFD-A673C0DE59C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5163800" y="12078694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</a:t>
            </a:r>
            <a:r>
              <a:rPr lang="fr-CA" sz="1400" dirty="0" err="1"/>
              <a:t>Bagieu</a:t>
            </a:r>
            <a:r>
              <a:rPr lang="fr-CA" sz="1400" dirty="0"/>
              <a:t>, 2017)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828BFAE7-0D0B-4BEF-B31E-65404D8DBB7B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DD72C9F9-C294-4494-86C0-13BAC684965E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22</a:t>
              </a:r>
            </a:p>
          </p:txBody>
        </p: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32F49C07-8C16-479C-9C3D-676D41D01693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Image 25">
            <a:extLst>
              <a:ext uri="{FF2B5EF4-FFF2-40B4-BE49-F238E27FC236}">
                <a16:creationId xmlns:a16="http://schemas.microsoft.com/office/drawing/2014/main" id="{5578983B-B27A-48C4-9EC9-0CEB136546DD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002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3276600" y="5288339"/>
            <a:ext cx="8991600" cy="31393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CA" sz="6600" dirty="0">
                <a:solidFill>
                  <a:schemeClr val="bg1"/>
                </a:solidFill>
                <a:latin typeface="Trajan Pro" panose="02020502050506020301" pitchFamily="18" charset="0"/>
                <a:cs typeface="Helvetica"/>
              </a:rPr>
              <a:t>Que pouvez-vous dire de ces femmes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DE9A4DB9-D0F0-4D4F-836D-D095E38C1FD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115800" y="5237999"/>
            <a:ext cx="3240000" cy="324000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Graphique 2" descr="Point d’interrogation">
            <a:extLst>
              <a:ext uri="{FF2B5EF4-FFF2-40B4-BE49-F238E27FC236}">
                <a16:creationId xmlns:a16="http://schemas.microsoft.com/office/drawing/2014/main" id="{EB8854B8-6832-4A7A-A0B9-94EAA3F9540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564600" y="5686799"/>
            <a:ext cx="2342400" cy="23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630256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8"/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3139440" y="4780507"/>
            <a:ext cx="8991600" cy="415498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CA" sz="6600" dirty="0">
                <a:solidFill>
                  <a:schemeClr val="bg1"/>
                </a:solidFill>
                <a:latin typeface="Trajan Pro" panose="02020502050506020301" pitchFamily="18" charset="0"/>
                <a:cs typeface="Helvetica"/>
              </a:rPr>
              <a:t>Y-a-t-il quelque chose qui vous a surprise ou surpris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DE9A4DB9-D0F0-4D4F-836D-D095E38C1FD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115800" y="5237999"/>
            <a:ext cx="3240000" cy="324000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Graphique 2" descr="Point d’interrogation">
            <a:extLst>
              <a:ext uri="{FF2B5EF4-FFF2-40B4-BE49-F238E27FC236}">
                <a16:creationId xmlns:a16="http://schemas.microsoft.com/office/drawing/2014/main" id="{EB8854B8-6832-4A7A-A0B9-94EAA3F9540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564600" y="5686799"/>
            <a:ext cx="2342400" cy="23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306827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8"/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1281238" y="4572000"/>
            <a:ext cx="11047819" cy="517064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CA" sz="6600" dirty="0">
                <a:solidFill>
                  <a:schemeClr val="bg1"/>
                </a:solidFill>
                <a:latin typeface="Trajan Pro" panose="02020502050506020301" pitchFamily="18" charset="0"/>
                <a:cs typeface="Helvetica"/>
              </a:rPr>
              <a:t>Pourquoi, selon vous, ce sont des femmes qui ont inventé ces équipements et pas des hommes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DE9A4DB9-D0F0-4D4F-836D-D095E38C1FD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115800" y="5237999"/>
            <a:ext cx="3240000" cy="324000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Graphique 2" descr="Point d’interrogation">
            <a:extLst>
              <a:ext uri="{FF2B5EF4-FFF2-40B4-BE49-F238E27FC236}">
                <a16:creationId xmlns:a16="http://schemas.microsoft.com/office/drawing/2014/main" id="{EB8854B8-6832-4A7A-A0B9-94EAA3F9540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564600" y="5686799"/>
            <a:ext cx="2342400" cy="23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89495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8"/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2371725" y="4648200"/>
            <a:ext cx="13544550" cy="3323987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200" b="1" i="0" u="none" strike="noStrike" kern="1200" cap="none" spc="0" normalizeH="0" baseline="0" noProof="0" dirty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Trajan Pro" panose="02020502050506020301" pitchFamily="18" charset="0"/>
                <a:ea typeface="+mn-ea"/>
                <a:cs typeface="Helvetica"/>
              </a:rPr>
              <a:t>Les premières in</a:t>
            </a:r>
            <a:r>
              <a:rPr lang="fr-CA" sz="7200" b="1" dirty="0" err="1">
                <a:solidFill>
                  <a:srgbClr val="F2F2F5"/>
                </a:solidFill>
                <a:latin typeface="Trajan Pro" panose="02020502050506020301" pitchFamily="18" charset="0"/>
                <a:cs typeface="Helvetica"/>
              </a:rPr>
              <a:t>génieures</a:t>
            </a: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Trajan Pro" panose="02020502050506020301" pitchFamily="18" charset="0"/>
              <a:ea typeface="+mn-ea"/>
              <a:cs typeface="Helvetica"/>
            </a:endParaRPr>
          </a:p>
        </p:txBody>
      </p:sp>
      <p:cxnSp>
        <p:nvCxnSpPr>
          <p:cNvPr id="10" name="Connecteur droit 9"/>
          <p:cNvCxnSpPr/>
          <p:nvPr>
            <p:custDataLst>
              <p:tags r:id="rId2"/>
            </p:custDataLst>
          </p:nvPr>
        </p:nvCxnSpPr>
        <p:spPr>
          <a:xfrm>
            <a:off x="6438900" y="8153400"/>
            <a:ext cx="5410200" cy="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4521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oneTexte 14">
            <a:extLst>
              <a:ext uri="{FF2B5EF4-FFF2-40B4-BE49-F238E27FC236}">
                <a16:creationId xmlns:a16="http://schemas.microsoft.com/office/drawing/2014/main" id="{A3D1EFA2-F75F-4867-9B6D-7EB10201273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4818D41-E462-4F1F-A247-EF6FC8CF2C80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39B90AC7-AAC7-408C-B876-40EBFC3A4F3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72113" y="544005"/>
            <a:ext cx="11853287" cy="1440000"/>
          </a:xfrm>
          <a:prstGeom prst="rect">
            <a:avLst/>
          </a:prstGeom>
        </p:spPr>
        <p:txBody>
          <a:bodyPr anchor="ctr"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latin typeface="Trajan Pro" panose="02020502050506020301" pitchFamily="18" charset="0"/>
              </a:rPr>
              <a:t>Les premières </a:t>
            </a:r>
            <a:r>
              <a:rPr lang="en-US" sz="5400" b="1" dirty="0" err="1">
                <a:latin typeface="Trajan Pro" panose="02020502050506020301" pitchFamily="18" charset="0"/>
              </a:rPr>
              <a:t>ingénieures</a:t>
            </a:r>
            <a:r>
              <a:rPr lang="en-US" sz="5400" b="1" dirty="0">
                <a:latin typeface="Trajan Pro" panose="02020502050506020301" pitchFamily="18" charset="0"/>
              </a:rPr>
              <a:t> : </a:t>
            </a:r>
            <a:r>
              <a:rPr lang="en-US" sz="5400" b="1" dirty="0" err="1">
                <a:latin typeface="Trajan Pro" panose="02020502050506020301" pitchFamily="18" charset="0"/>
              </a:rPr>
              <a:t>une</a:t>
            </a:r>
            <a:r>
              <a:rPr lang="en-US" sz="5400" b="1" dirty="0">
                <a:latin typeface="Trajan Pro" panose="02020502050506020301" pitchFamily="18" charset="0"/>
              </a:rPr>
              <a:t> ligne du temps</a:t>
            </a:r>
            <a:endParaRPr lang="uk-UA" sz="5400" b="1" dirty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FE9409BE-3B3F-43B4-B7F5-CF51D4B2CBD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778"/>
          <a:stretch/>
        </p:blipFill>
        <p:spPr>
          <a:xfrm>
            <a:off x="0" y="11286471"/>
            <a:ext cx="18288000" cy="2431019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AB64A82-A8D7-4097-93B7-1548727A3D32}"/>
              </a:ext>
            </a:extLst>
          </p:cNvPr>
          <p:cNvCxnSpPr>
            <a:cxnSpLocks/>
          </p:cNvCxnSpPr>
          <p:nvPr/>
        </p:nvCxnSpPr>
        <p:spPr>
          <a:xfrm>
            <a:off x="0" y="7086600"/>
            <a:ext cx="182880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FAB81040-0BA8-42A0-BBFE-6938A1C92443}"/>
              </a:ext>
            </a:extLst>
          </p:cNvPr>
          <p:cNvSpPr txBox="1"/>
          <p:nvPr/>
        </p:nvSpPr>
        <p:spPr>
          <a:xfrm>
            <a:off x="649800" y="3835817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A9F9CD"/>
                </a:solidFill>
                <a:latin typeface="Trajan Pro" panose="02020502050506020301" pitchFamily="18" charset="0"/>
              </a:rPr>
              <a:t>01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DCF3522C-B7B9-4841-B3B9-6A0C40651F95}"/>
              </a:ext>
            </a:extLst>
          </p:cNvPr>
          <p:cNvSpPr txBox="1"/>
          <p:nvPr/>
        </p:nvSpPr>
        <p:spPr>
          <a:xfrm>
            <a:off x="3413102" y="9934195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FF3300"/>
                </a:solidFill>
                <a:latin typeface="Trajan Pro" panose="02020502050506020301" pitchFamily="18" charset="0"/>
              </a:rPr>
              <a:t>02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58EAE800-A2DB-4CB2-8A7C-1DFABDC73CB7}"/>
              </a:ext>
            </a:extLst>
          </p:cNvPr>
          <p:cNvSpPr txBox="1"/>
          <p:nvPr/>
        </p:nvSpPr>
        <p:spPr>
          <a:xfrm>
            <a:off x="6266404" y="3835817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F3C70D"/>
                </a:solidFill>
                <a:latin typeface="Trajan Pro" panose="02020502050506020301" pitchFamily="18" charset="0"/>
              </a:rPr>
              <a:t>03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1414F2A9-EE3C-4348-B105-CF6F8F6C47EE}"/>
              </a:ext>
            </a:extLst>
          </p:cNvPr>
          <p:cNvSpPr txBox="1"/>
          <p:nvPr/>
        </p:nvSpPr>
        <p:spPr>
          <a:xfrm>
            <a:off x="9121804" y="9934195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0070C0"/>
                </a:solidFill>
                <a:latin typeface="Trajan Pro" panose="02020502050506020301" pitchFamily="18" charset="0"/>
              </a:rPr>
              <a:t>04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86A3F240-8E51-4E01-8C46-4BC319E632EA}"/>
              </a:ext>
            </a:extLst>
          </p:cNvPr>
          <p:cNvSpPr txBox="1"/>
          <p:nvPr/>
        </p:nvSpPr>
        <p:spPr>
          <a:xfrm>
            <a:off x="11929497" y="3835817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B2217E"/>
                </a:solidFill>
                <a:latin typeface="Trajan Pro" panose="02020502050506020301" pitchFamily="18" charset="0"/>
              </a:rPr>
              <a:t>05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8F69B3B-E168-400D-86E3-8F77501D4201}"/>
              </a:ext>
            </a:extLst>
          </p:cNvPr>
          <p:cNvSpPr txBox="1"/>
          <p:nvPr/>
        </p:nvSpPr>
        <p:spPr>
          <a:xfrm>
            <a:off x="14722505" y="9934195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latin typeface="Trajan Pro" panose="02020502050506020301" pitchFamily="18" charset="0"/>
              </a:rPr>
              <a:t>06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D4258D77-05A7-4126-AEEF-F73F065D22D9}"/>
              </a:ext>
            </a:extLst>
          </p:cNvPr>
          <p:cNvCxnSpPr>
            <a:cxnSpLocks/>
          </p:cNvCxnSpPr>
          <p:nvPr/>
        </p:nvCxnSpPr>
        <p:spPr>
          <a:xfrm>
            <a:off x="1524000" y="4114800"/>
            <a:ext cx="0" cy="4648200"/>
          </a:xfrm>
          <a:prstGeom prst="line">
            <a:avLst/>
          </a:prstGeom>
          <a:ln w="19050">
            <a:solidFill>
              <a:srgbClr val="A9F9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rganigramme : Connecteur 10">
            <a:extLst>
              <a:ext uri="{FF2B5EF4-FFF2-40B4-BE49-F238E27FC236}">
                <a16:creationId xmlns:a16="http://schemas.microsoft.com/office/drawing/2014/main" id="{D3E86601-9C0C-4336-A54E-F371B1509CE4}"/>
              </a:ext>
            </a:extLst>
          </p:cNvPr>
          <p:cNvSpPr/>
          <p:nvPr/>
        </p:nvSpPr>
        <p:spPr>
          <a:xfrm>
            <a:off x="1488000" y="4041662"/>
            <a:ext cx="72000" cy="72000"/>
          </a:xfrm>
          <a:prstGeom prst="flowChartConnector">
            <a:avLst/>
          </a:prstGeom>
          <a:solidFill>
            <a:srgbClr val="A9F9CD"/>
          </a:solidFill>
          <a:ln>
            <a:solidFill>
              <a:srgbClr val="A9F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184AE5A6-0BCD-4C76-ADF5-CD6D63CE44D6}"/>
              </a:ext>
            </a:extLst>
          </p:cNvPr>
          <p:cNvCxnSpPr>
            <a:cxnSpLocks/>
          </p:cNvCxnSpPr>
          <p:nvPr/>
        </p:nvCxnSpPr>
        <p:spPr>
          <a:xfrm rot="10800000">
            <a:off x="4323303" y="5639938"/>
            <a:ext cx="0" cy="464820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rganigramme : Connecteur 21">
            <a:extLst>
              <a:ext uri="{FF2B5EF4-FFF2-40B4-BE49-F238E27FC236}">
                <a16:creationId xmlns:a16="http://schemas.microsoft.com/office/drawing/2014/main" id="{69E0F78F-4C94-4DC3-8F1E-7A0F311732D6}"/>
              </a:ext>
            </a:extLst>
          </p:cNvPr>
          <p:cNvSpPr/>
          <p:nvPr/>
        </p:nvSpPr>
        <p:spPr>
          <a:xfrm rot="10800000">
            <a:off x="4287303" y="10289276"/>
            <a:ext cx="72000" cy="72000"/>
          </a:xfrm>
          <a:prstGeom prst="flowChartConnector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008FDF05-DF50-4B19-8A9F-E23A7A03141F}"/>
              </a:ext>
            </a:extLst>
          </p:cNvPr>
          <p:cNvCxnSpPr>
            <a:cxnSpLocks/>
          </p:cNvCxnSpPr>
          <p:nvPr/>
        </p:nvCxnSpPr>
        <p:spPr>
          <a:xfrm>
            <a:off x="7158604" y="4190898"/>
            <a:ext cx="0" cy="4648200"/>
          </a:xfrm>
          <a:prstGeom prst="line">
            <a:avLst/>
          </a:prstGeom>
          <a:ln w="19050">
            <a:solidFill>
              <a:srgbClr val="F3C7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rganigramme : Connecteur 26">
            <a:extLst>
              <a:ext uri="{FF2B5EF4-FFF2-40B4-BE49-F238E27FC236}">
                <a16:creationId xmlns:a16="http://schemas.microsoft.com/office/drawing/2014/main" id="{433F50CB-ED95-4C3A-AA7D-E75C8941F3DD}"/>
              </a:ext>
            </a:extLst>
          </p:cNvPr>
          <p:cNvSpPr/>
          <p:nvPr/>
        </p:nvSpPr>
        <p:spPr>
          <a:xfrm>
            <a:off x="7122604" y="4117760"/>
            <a:ext cx="72000" cy="72000"/>
          </a:xfrm>
          <a:prstGeom prst="flowChartConnector">
            <a:avLst/>
          </a:prstGeom>
          <a:solidFill>
            <a:srgbClr val="F3C70D"/>
          </a:solidFill>
          <a:ln>
            <a:solidFill>
              <a:srgbClr val="F3C7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CEA4534-0A95-435D-9CB9-056EA70DC26D}"/>
              </a:ext>
            </a:extLst>
          </p:cNvPr>
          <p:cNvCxnSpPr>
            <a:cxnSpLocks/>
          </p:cNvCxnSpPr>
          <p:nvPr/>
        </p:nvCxnSpPr>
        <p:spPr>
          <a:xfrm rot="10800000">
            <a:off x="9993906" y="5639938"/>
            <a:ext cx="0" cy="46482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rganigramme : Connecteur 30">
            <a:extLst>
              <a:ext uri="{FF2B5EF4-FFF2-40B4-BE49-F238E27FC236}">
                <a16:creationId xmlns:a16="http://schemas.microsoft.com/office/drawing/2014/main" id="{796158B9-7579-443F-8E4F-EA2EF6E308B5}"/>
              </a:ext>
            </a:extLst>
          </p:cNvPr>
          <p:cNvSpPr/>
          <p:nvPr/>
        </p:nvSpPr>
        <p:spPr>
          <a:xfrm rot="10800000">
            <a:off x="9957906" y="10289276"/>
            <a:ext cx="72000" cy="72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FF97A4A8-BCEC-49C4-A2AB-8697DCA9695F}"/>
              </a:ext>
            </a:extLst>
          </p:cNvPr>
          <p:cNvCxnSpPr>
            <a:cxnSpLocks/>
          </p:cNvCxnSpPr>
          <p:nvPr/>
        </p:nvCxnSpPr>
        <p:spPr>
          <a:xfrm>
            <a:off x="12821698" y="4262898"/>
            <a:ext cx="0" cy="4648200"/>
          </a:xfrm>
          <a:prstGeom prst="line">
            <a:avLst/>
          </a:prstGeom>
          <a:ln w="19050">
            <a:solidFill>
              <a:srgbClr val="B22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rganigramme : Connecteur 34">
            <a:extLst>
              <a:ext uri="{FF2B5EF4-FFF2-40B4-BE49-F238E27FC236}">
                <a16:creationId xmlns:a16="http://schemas.microsoft.com/office/drawing/2014/main" id="{9D5FCA77-7168-48E0-806F-597287B5735A}"/>
              </a:ext>
            </a:extLst>
          </p:cNvPr>
          <p:cNvSpPr/>
          <p:nvPr/>
        </p:nvSpPr>
        <p:spPr>
          <a:xfrm>
            <a:off x="12785698" y="4189760"/>
            <a:ext cx="72000" cy="72000"/>
          </a:xfrm>
          <a:prstGeom prst="flowChartConnector">
            <a:avLst/>
          </a:prstGeom>
          <a:solidFill>
            <a:srgbClr val="B2217E"/>
          </a:solidFill>
          <a:ln>
            <a:solidFill>
              <a:srgbClr val="B22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FDF453BC-22AF-47B5-BFBB-5034F221217F}"/>
              </a:ext>
            </a:extLst>
          </p:cNvPr>
          <p:cNvCxnSpPr>
            <a:cxnSpLocks/>
          </p:cNvCxnSpPr>
          <p:nvPr/>
        </p:nvCxnSpPr>
        <p:spPr>
          <a:xfrm rot="10800000">
            <a:off x="15664508" y="5657851"/>
            <a:ext cx="0" cy="4648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rganigramme : Connecteur 38">
            <a:extLst>
              <a:ext uri="{FF2B5EF4-FFF2-40B4-BE49-F238E27FC236}">
                <a16:creationId xmlns:a16="http://schemas.microsoft.com/office/drawing/2014/main" id="{4F643561-BED6-446D-A6A5-A693DC95DC84}"/>
              </a:ext>
            </a:extLst>
          </p:cNvPr>
          <p:cNvSpPr/>
          <p:nvPr/>
        </p:nvSpPr>
        <p:spPr>
          <a:xfrm rot="10800000">
            <a:off x="15628508" y="10307189"/>
            <a:ext cx="72000" cy="72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0" name="Organigramme : Connecteur 49">
            <a:extLst>
              <a:ext uri="{FF2B5EF4-FFF2-40B4-BE49-F238E27FC236}">
                <a16:creationId xmlns:a16="http://schemas.microsoft.com/office/drawing/2014/main" id="{C5FBA9F7-AE45-4D72-88FC-E59DCF0EAB91}"/>
              </a:ext>
            </a:extLst>
          </p:cNvPr>
          <p:cNvSpPr/>
          <p:nvPr/>
        </p:nvSpPr>
        <p:spPr>
          <a:xfrm>
            <a:off x="1164000" y="6729314"/>
            <a:ext cx="720000" cy="720000"/>
          </a:xfrm>
          <a:prstGeom prst="flowChartConnector">
            <a:avLst/>
          </a:prstGeom>
          <a:solidFill>
            <a:srgbClr val="A9F9CD"/>
          </a:solidFill>
          <a:ln>
            <a:solidFill>
              <a:srgbClr val="A9F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1" name="Organigramme : Connecteur 50">
            <a:extLst>
              <a:ext uri="{FF2B5EF4-FFF2-40B4-BE49-F238E27FC236}">
                <a16:creationId xmlns:a16="http://schemas.microsoft.com/office/drawing/2014/main" id="{76405756-00E1-4815-9FFA-49DDA399E064}"/>
              </a:ext>
            </a:extLst>
          </p:cNvPr>
          <p:cNvSpPr/>
          <p:nvPr/>
        </p:nvSpPr>
        <p:spPr>
          <a:xfrm>
            <a:off x="3963911" y="6729314"/>
            <a:ext cx="720000" cy="720000"/>
          </a:xfrm>
          <a:prstGeom prst="flowChartConnector">
            <a:avLst/>
          </a:prstGeom>
          <a:solidFill>
            <a:srgbClr val="FF33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2" name="Organigramme : Connecteur 51">
            <a:extLst>
              <a:ext uri="{FF2B5EF4-FFF2-40B4-BE49-F238E27FC236}">
                <a16:creationId xmlns:a16="http://schemas.microsoft.com/office/drawing/2014/main" id="{3C02F5CD-F925-47D2-AF8D-4B20B430FF42}"/>
              </a:ext>
            </a:extLst>
          </p:cNvPr>
          <p:cNvSpPr/>
          <p:nvPr/>
        </p:nvSpPr>
        <p:spPr>
          <a:xfrm>
            <a:off x="6798416" y="6707173"/>
            <a:ext cx="720000" cy="720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3" name="Organigramme : Connecteur 52">
            <a:extLst>
              <a:ext uri="{FF2B5EF4-FFF2-40B4-BE49-F238E27FC236}">
                <a16:creationId xmlns:a16="http://schemas.microsoft.com/office/drawing/2014/main" id="{57A5A218-16BF-4FD4-BEE3-4A632DC38EFB}"/>
              </a:ext>
            </a:extLst>
          </p:cNvPr>
          <p:cNvSpPr/>
          <p:nvPr/>
        </p:nvSpPr>
        <p:spPr>
          <a:xfrm>
            <a:off x="9641413" y="6707173"/>
            <a:ext cx="720000" cy="720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4" name="Organigramme : Connecteur 53">
            <a:extLst>
              <a:ext uri="{FF2B5EF4-FFF2-40B4-BE49-F238E27FC236}">
                <a16:creationId xmlns:a16="http://schemas.microsoft.com/office/drawing/2014/main" id="{2A4F50E4-7C03-4BF7-A069-1CE4AD1F8FD1}"/>
              </a:ext>
            </a:extLst>
          </p:cNvPr>
          <p:cNvSpPr/>
          <p:nvPr/>
        </p:nvSpPr>
        <p:spPr>
          <a:xfrm>
            <a:off x="12456098" y="6707173"/>
            <a:ext cx="720000" cy="720000"/>
          </a:xfrm>
          <a:prstGeom prst="flowChartConnector">
            <a:avLst/>
          </a:prstGeom>
          <a:solidFill>
            <a:srgbClr val="B2217E"/>
          </a:solidFill>
          <a:ln>
            <a:solidFill>
              <a:srgbClr val="B22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5" name="Organigramme : Connecteur 54">
            <a:extLst>
              <a:ext uri="{FF2B5EF4-FFF2-40B4-BE49-F238E27FC236}">
                <a16:creationId xmlns:a16="http://schemas.microsoft.com/office/drawing/2014/main" id="{47B283C6-74A8-4538-9F4C-0FB535A76C09}"/>
              </a:ext>
            </a:extLst>
          </p:cNvPr>
          <p:cNvSpPr/>
          <p:nvPr/>
        </p:nvSpPr>
        <p:spPr>
          <a:xfrm>
            <a:off x="15304506" y="6707173"/>
            <a:ext cx="720000" cy="720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62" name="Graphique 61" descr="Ville">
            <a:extLst>
              <a:ext uri="{FF2B5EF4-FFF2-40B4-BE49-F238E27FC236}">
                <a16:creationId xmlns:a16="http://schemas.microsoft.com/office/drawing/2014/main" id="{A02B31E1-A5B8-48C1-A6B2-0126238B19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91608" y="6734162"/>
            <a:ext cx="648000" cy="648000"/>
          </a:xfrm>
          <a:prstGeom prst="rect">
            <a:avLst/>
          </a:prstGeom>
        </p:spPr>
      </p:pic>
      <p:pic>
        <p:nvPicPr>
          <p:cNvPr id="64" name="Graphique 63" descr="Fusée">
            <a:extLst>
              <a:ext uri="{FF2B5EF4-FFF2-40B4-BE49-F238E27FC236}">
                <a16:creationId xmlns:a16="http://schemas.microsoft.com/office/drawing/2014/main" id="{C57DAB8D-6625-4AD3-8415-396C6E4165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316200" y="6781800"/>
            <a:ext cx="648000" cy="648000"/>
          </a:xfrm>
          <a:prstGeom prst="rect">
            <a:avLst/>
          </a:prstGeom>
        </p:spPr>
      </p:pic>
      <p:pic>
        <p:nvPicPr>
          <p:cNvPr id="66" name="Graphique 65" descr="Ordinateur">
            <a:extLst>
              <a:ext uri="{FF2B5EF4-FFF2-40B4-BE49-F238E27FC236}">
                <a16:creationId xmlns:a16="http://schemas.microsoft.com/office/drawing/2014/main" id="{A715485D-FFA6-41A2-8B0A-53933EA954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2481293" y="6762600"/>
            <a:ext cx="648000" cy="648000"/>
          </a:xfrm>
          <a:prstGeom prst="rect">
            <a:avLst/>
          </a:prstGeom>
        </p:spPr>
      </p:pic>
      <p:pic>
        <p:nvPicPr>
          <p:cNvPr id="68" name="Graphique 67" descr="Outils d'exploitation minière">
            <a:extLst>
              <a:ext uri="{FF2B5EF4-FFF2-40B4-BE49-F238E27FC236}">
                <a16:creationId xmlns:a16="http://schemas.microsoft.com/office/drawing/2014/main" id="{F35D9D33-B94C-43CE-B044-43CCDD9A282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200189" y="6781800"/>
            <a:ext cx="648000" cy="648000"/>
          </a:xfrm>
          <a:prstGeom prst="rect">
            <a:avLst/>
          </a:prstGeom>
        </p:spPr>
      </p:pic>
      <p:pic>
        <p:nvPicPr>
          <p:cNvPr id="70" name="Graphique 69" descr="Haute tension">
            <a:extLst>
              <a:ext uri="{FF2B5EF4-FFF2-40B4-BE49-F238E27FC236}">
                <a16:creationId xmlns:a16="http://schemas.microsoft.com/office/drawing/2014/main" id="{9220EAFC-76B5-44DD-ABBE-FB7494C919F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840817" y="6706035"/>
            <a:ext cx="648000" cy="648000"/>
          </a:xfrm>
          <a:prstGeom prst="rect">
            <a:avLst/>
          </a:prstGeom>
        </p:spPr>
      </p:pic>
      <p:pic>
        <p:nvPicPr>
          <p:cNvPr id="72" name="Graphique 71" descr="Scène de pont">
            <a:extLst>
              <a:ext uri="{FF2B5EF4-FFF2-40B4-BE49-F238E27FC236}">
                <a16:creationId xmlns:a16="http://schemas.microsoft.com/office/drawing/2014/main" id="{38D740FB-744B-499B-8C78-A9ABC3B6215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677413" y="6681287"/>
            <a:ext cx="648000" cy="648000"/>
          </a:xfrm>
          <a:prstGeom prst="rect">
            <a:avLst/>
          </a:prstGeom>
        </p:spPr>
      </p:pic>
      <p:sp>
        <p:nvSpPr>
          <p:cNvPr id="73" name="ZoneTexte 72">
            <a:extLst>
              <a:ext uri="{FF2B5EF4-FFF2-40B4-BE49-F238E27FC236}">
                <a16:creationId xmlns:a16="http://schemas.microsoft.com/office/drawing/2014/main" id="{03DF3C48-AAE6-4F83-89B9-90CC21E31E30}"/>
              </a:ext>
            </a:extLst>
          </p:cNvPr>
          <p:cNvSpPr txBox="1"/>
          <p:nvPr/>
        </p:nvSpPr>
        <p:spPr>
          <a:xfrm>
            <a:off x="1560000" y="2951285"/>
            <a:ext cx="23673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Ellen </a:t>
            </a:r>
            <a:r>
              <a:rPr lang="fr-CA" dirty="0" err="1">
                <a:latin typeface="Trajan Pro" panose="02020502050506020301" pitchFamily="18" charset="0"/>
              </a:rPr>
              <a:t>Swallow</a:t>
            </a:r>
            <a:endParaRPr lang="fr-CA" dirty="0">
              <a:latin typeface="Trajan Pro" panose="02020502050506020301" pitchFamily="18" charset="0"/>
            </a:endParaRPr>
          </a:p>
          <a:p>
            <a:pPr algn="ctr"/>
            <a:r>
              <a:rPr lang="fr-CA" dirty="0">
                <a:latin typeface="Trajan Pro" panose="02020502050506020301" pitchFamily="18" charset="0"/>
              </a:rPr>
              <a:t>Richards</a:t>
            </a:r>
          </a:p>
          <a:p>
            <a:pPr algn="ctr"/>
            <a:r>
              <a:rPr lang="fr-CA" dirty="0">
                <a:latin typeface="Trajan Pro" panose="02020502050506020301" pitchFamily="18" charset="0"/>
              </a:rPr>
              <a:t>(1842-1911)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9191BC2A-82DF-4964-968A-5BE9D5C6A2AA}"/>
              </a:ext>
            </a:extLst>
          </p:cNvPr>
          <p:cNvSpPr txBox="1"/>
          <p:nvPr/>
        </p:nvSpPr>
        <p:spPr>
          <a:xfrm>
            <a:off x="4294650" y="9185622"/>
            <a:ext cx="23673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Lillian Moller Gilbreth</a:t>
            </a:r>
          </a:p>
          <a:p>
            <a:pPr algn="ctr"/>
            <a:r>
              <a:rPr lang="fr-CA" dirty="0">
                <a:latin typeface="Trajan Pro" panose="02020502050506020301" pitchFamily="18" charset="0"/>
              </a:rPr>
              <a:t>(1878-1972)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4932427C-746F-460D-B580-A8800685BB01}"/>
              </a:ext>
            </a:extLst>
          </p:cNvPr>
          <p:cNvSpPr txBox="1"/>
          <p:nvPr/>
        </p:nvSpPr>
        <p:spPr>
          <a:xfrm>
            <a:off x="7162800" y="3367275"/>
            <a:ext cx="23673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Édith Clarke</a:t>
            </a:r>
          </a:p>
          <a:p>
            <a:pPr algn="ctr"/>
            <a:r>
              <a:rPr lang="fr-CA" dirty="0">
                <a:latin typeface="Trajan Pro" panose="02020502050506020301" pitchFamily="18" charset="0"/>
              </a:rPr>
              <a:t>(1883-1959)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CCFF10F4-682A-40F4-BC48-E5E0B80D13E9}"/>
              </a:ext>
            </a:extLst>
          </p:cNvPr>
          <p:cNvSpPr txBox="1"/>
          <p:nvPr/>
        </p:nvSpPr>
        <p:spPr>
          <a:xfrm>
            <a:off x="9906000" y="9618724"/>
            <a:ext cx="23673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Alice </a:t>
            </a:r>
          </a:p>
          <a:p>
            <a:pPr algn="ctr"/>
            <a:r>
              <a:rPr lang="fr-CA" dirty="0">
                <a:latin typeface="Trajan Pro" panose="02020502050506020301" pitchFamily="18" charset="0"/>
              </a:rPr>
              <a:t>Perry</a:t>
            </a:r>
          </a:p>
          <a:p>
            <a:pPr algn="ctr"/>
            <a:r>
              <a:rPr lang="fr-CA" dirty="0">
                <a:latin typeface="Trajan Pro" panose="02020502050506020301" pitchFamily="18" charset="0"/>
              </a:rPr>
              <a:t>(1885-1969)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DC335198-CD80-430B-AD68-FC7B7A814D18}"/>
              </a:ext>
            </a:extLst>
          </p:cNvPr>
          <p:cNvSpPr txBox="1"/>
          <p:nvPr/>
        </p:nvSpPr>
        <p:spPr>
          <a:xfrm>
            <a:off x="12911699" y="3423424"/>
            <a:ext cx="23673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Grace Hopper</a:t>
            </a:r>
          </a:p>
          <a:p>
            <a:pPr algn="ctr"/>
            <a:r>
              <a:rPr lang="fr-CA" dirty="0">
                <a:latin typeface="Trajan Pro" panose="02020502050506020301" pitchFamily="18" charset="0"/>
              </a:rPr>
              <a:t>(1906-1992)</a:t>
            </a: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6BD33377-B129-4B20-8F1C-74066B37AFBD}"/>
              </a:ext>
            </a:extLst>
          </p:cNvPr>
          <p:cNvSpPr txBox="1"/>
          <p:nvPr/>
        </p:nvSpPr>
        <p:spPr>
          <a:xfrm>
            <a:off x="15544800" y="9601200"/>
            <a:ext cx="23673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Mary </a:t>
            </a:r>
          </a:p>
          <a:p>
            <a:pPr algn="ctr"/>
            <a:r>
              <a:rPr lang="fr-CA" dirty="0">
                <a:latin typeface="Trajan Pro" panose="02020502050506020301" pitchFamily="18" charset="0"/>
              </a:rPr>
              <a:t>Jackson</a:t>
            </a:r>
          </a:p>
          <a:p>
            <a:pPr algn="ctr"/>
            <a:r>
              <a:rPr lang="fr-CA" dirty="0">
                <a:latin typeface="Trajan Pro" panose="02020502050506020301" pitchFamily="18" charset="0"/>
              </a:rPr>
              <a:t>(1921-2005)</a:t>
            </a:r>
          </a:p>
        </p:txBody>
      </p: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5DCDB342-3D58-416C-9426-4F6E03892F8B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FC2B2855-EFD6-48E6-820D-7459165D2853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27</a:t>
              </a:r>
            </a:p>
          </p:txBody>
        </p: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A2DFE3F8-E279-4CD5-8FAD-BC59BED618C7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8" name="Image 87">
            <a:extLst>
              <a:ext uri="{FF2B5EF4-FFF2-40B4-BE49-F238E27FC236}">
                <a16:creationId xmlns:a16="http://schemas.microsoft.com/office/drawing/2014/main" id="{3DDA6624-7A71-40ED-A296-F40B6F678B6F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536F5AFB-0D9A-498A-9F9B-97821ECFF052}"/>
              </a:ext>
            </a:extLst>
          </p:cNvPr>
          <p:cNvGrpSpPr/>
          <p:nvPr/>
        </p:nvGrpSpPr>
        <p:grpSpPr>
          <a:xfrm>
            <a:off x="532454" y="7864112"/>
            <a:ext cx="1983091" cy="1900553"/>
            <a:chOff x="2166133" y="7863000"/>
            <a:chExt cx="1983091" cy="1900553"/>
          </a:xfrm>
        </p:grpSpPr>
        <p:sp>
          <p:nvSpPr>
            <p:cNvPr id="14" name="Organigramme : Connecteur 13">
              <a:extLst>
                <a:ext uri="{FF2B5EF4-FFF2-40B4-BE49-F238E27FC236}">
                  <a16:creationId xmlns:a16="http://schemas.microsoft.com/office/drawing/2014/main" id="{49DBB53A-082B-44B2-B74F-78D14B48C7D1}"/>
                </a:ext>
              </a:extLst>
            </p:cNvPr>
            <p:cNvSpPr/>
            <p:nvPr/>
          </p:nvSpPr>
          <p:spPr>
            <a:xfrm>
              <a:off x="2209800" y="7863000"/>
              <a:ext cx="1800000" cy="1800000"/>
            </a:xfrm>
            <a:prstGeom prst="flowChartConnector">
              <a:avLst/>
            </a:prstGeom>
            <a:blipFill dpi="0" rotWithShape="1">
              <a:blip r:embed="rId22"/>
              <a:srcRect/>
              <a:stretch>
                <a:fillRect t="-7000" b="-6000"/>
              </a:stretch>
            </a:blipFill>
            <a:ln>
              <a:solidFill>
                <a:srgbClr val="A9F9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CDA35B1-874F-4E03-9BDC-38CD615572FA}"/>
                </a:ext>
              </a:extLst>
            </p:cNvPr>
            <p:cNvSpPr/>
            <p:nvPr/>
          </p:nvSpPr>
          <p:spPr>
            <a:xfrm rot="19615073">
              <a:off x="2166133" y="7977058"/>
              <a:ext cx="1983091" cy="17864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20613200"/>
                </a:avLst>
              </a:prstTxWarp>
              <a:spAutoFit/>
            </a:bodyPr>
            <a:lstStyle/>
            <a:p>
              <a:pPr algn="ctr"/>
              <a:r>
                <a:rPr lang="fr-FR" sz="120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(National Academy of Engineering, s.d.-a)</a:t>
              </a:r>
              <a:endParaRPr lang="fr-FR" sz="1200" b="0" cap="none" spc="0" dirty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4BFFBC7A-FF84-4B6B-A7EC-330353EE9B6A}"/>
              </a:ext>
            </a:extLst>
          </p:cNvPr>
          <p:cNvGrpSpPr/>
          <p:nvPr/>
        </p:nvGrpSpPr>
        <p:grpSpPr>
          <a:xfrm>
            <a:off x="3410103" y="4543703"/>
            <a:ext cx="1985894" cy="1922703"/>
            <a:chOff x="5010462" y="4754773"/>
            <a:chExt cx="1985894" cy="1922703"/>
          </a:xfrm>
        </p:grpSpPr>
        <p:sp>
          <p:nvSpPr>
            <p:cNvPr id="45" name="Organigramme : Connecteur 44">
              <a:extLst>
                <a:ext uri="{FF2B5EF4-FFF2-40B4-BE49-F238E27FC236}">
                  <a16:creationId xmlns:a16="http://schemas.microsoft.com/office/drawing/2014/main" id="{40677E65-C591-4DA6-AB7E-7208652A6E2A}"/>
                </a:ext>
              </a:extLst>
            </p:cNvPr>
            <p:cNvSpPr/>
            <p:nvPr/>
          </p:nvSpPr>
          <p:spPr>
            <a:xfrm>
              <a:off x="5010462" y="4754773"/>
              <a:ext cx="1800000" cy="1800000"/>
            </a:xfrm>
            <a:prstGeom prst="flowChartConnector">
              <a:avLst/>
            </a:prstGeom>
            <a:blipFill>
              <a:blip r:embed="rId23"/>
              <a:stretch>
                <a:fillRect t="-7000" b="-6000"/>
              </a:stretch>
            </a:blip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CA6FC516-80CB-466F-A10D-66756285156E}"/>
                </a:ext>
              </a:extLst>
            </p:cNvPr>
            <p:cNvSpPr/>
            <p:nvPr/>
          </p:nvSpPr>
          <p:spPr>
            <a:xfrm rot="19615073">
              <a:off x="5013265" y="4890981"/>
              <a:ext cx="1983091" cy="17864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20613200"/>
                </a:avLst>
              </a:prstTxWarp>
              <a:spAutoFit/>
            </a:bodyPr>
            <a:lstStyle/>
            <a:p>
              <a:pPr algn="ctr"/>
              <a:r>
                <a:rPr lang="fr-FR" sz="120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(National Academy of Engineering, </a:t>
              </a:r>
              <a:r>
                <a:rPr lang="fr-FR" sz="1200" dirty="0" err="1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s.d.-b</a:t>
              </a:r>
              <a:r>
                <a:rPr lang="fr-FR" sz="120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)</a:t>
              </a:r>
              <a:endParaRPr lang="fr-FR" sz="1200" b="0" cap="none" spc="0" dirty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9F1F146B-182E-4203-8CE7-59BCBC35693C}"/>
              </a:ext>
            </a:extLst>
          </p:cNvPr>
          <p:cNvGrpSpPr/>
          <p:nvPr/>
        </p:nvGrpSpPr>
        <p:grpSpPr>
          <a:xfrm>
            <a:off x="6203057" y="7812723"/>
            <a:ext cx="1983091" cy="1900553"/>
            <a:chOff x="7858924" y="7863000"/>
            <a:chExt cx="1983091" cy="1900553"/>
          </a:xfrm>
        </p:grpSpPr>
        <p:sp>
          <p:nvSpPr>
            <p:cNvPr id="46" name="Organigramme : Connecteur 45">
              <a:extLst>
                <a:ext uri="{FF2B5EF4-FFF2-40B4-BE49-F238E27FC236}">
                  <a16:creationId xmlns:a16="http://schemas.microsoft.com/office/drawing/2014/main" id="{CE608F8F-D344-4147-A271-B023593C1815}"/>
                </a:ext>
              </a:extLst>
            </p:cNvPr>
            <p:cNvSpPr/>
            <p:nvPr/>
          </p:nvSpPr>
          <p:spPr>
            <a:xfrm>
              <a:off x="7878602" y="7863000"/>
              <a:ext cx="1800000" cy="1800000"/>
            </a:xfrm>
            <a:prstGeom prst="flowChartConnector">
              <a:avLst/>
            </a:prstGeom>
            <a:blipFill dpi="0" rotWithShape="1">
              <a:blip r:embed="rId24"/>
              <a:srcRect/>
              <a:stretch>
                <a:fillRect b="-30000"/>
              </a:stretch>
            </a:blipFill>
            <a:ln>
              <a:solidFill>
                <a:srgbClr val="F3C7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8FB103D-D353-4544-8424-F672ACFD443E}"/>
                </a:ext>
              </a:extLst>
            </p:cNvPr>
            <p:cNvSpPr/>
            <p:nvPr/>
          </p:nvSpPr>
          <p:spPr>
            <a:xfrm rot="19615073">
              <a:off x="7858924" y="7977058"/>
              <a:ext cx="1983091" cy="17864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20613200"/>
                </a:avLst>
              </a:prstTxWarp>
              <a:spAutoFit/>
            </a:bodyPr>
            <a:lstStyle/>
            <a:p>
              <a:pPr algn="ctr"/>
              <a:r>
                <a:rPr lang="fr-FR" sz="120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(Vailles, 2021)</a:t>
              </a:r>
              <a:endParaRPr lang="fr-FR" sz="1200" b="0" cap="none" spc="0" dirty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6B520A56-8F2B-44B9-8D17-50A383666402}"/>
              </a:ext>
            </a:extLst>
          </p:cNvPr>
          <p:cNvGrpSpPr/>
          <p:nvPr/>
        </p:nvGrpSpPr>
        <p:grpSpPr>
          <a:xfrm>
            <a:off x="9038360" y="4543881"/>
            <a:ext cx="1983091" cy="1920606"/>
            <a:chOff x="10651948" y="4735460"/>
            <a:chExt cx="1983091" cy="1920606"/>
          </a:xfrm>
        </p:grpSpPr>
        <p:sp>
          <p:nvSpPr>
            <p:cNvPr id="47" name="Organigramme : Connecteur 46">
              <a:extLst>
                <a:ext uri="{FF2B5EF4-FFF2-40B4-BE49-F238E27FC236}">
                  <a16:creationId xmlns:a16="http://schemas.microsoft.com/office/drawing/2014/main" id="{B449BDE4-D353-49E5-ACE1-296C600AB8CD}"/>
                </a:ext>
              </a:extLst>
            </p:cNvPr>
            <p:cNvSpPr/>
            <p:nvPr/>
          </p:nvSpPr>
          <p:spPr>
            <a:xfrm>
              <a:off x="10681063" y="4735460"/>
              <a:ext cx="1800000" cy="1800000"/>
            </a:xfrm>
            <a:prstGeom prst="flowChartConnector">
              <a:avLst/>
            </a:prstGeom>
            <a:blipFill>
              <a:blip r:embed="rId25"/>
              <a:stretch>
                <a:fillRect b="-30000"/>
              </a:stretch>
            </a:blip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B3B55000-5E40-48AF-A989-B52778CB7093}"/>
                </a:ext>
              </a:extLst>
            </p:cNvPr>
            <p:cNvSpPr/>
            <p:nvPr/>
          </p:nvSpPr>
          <p:spPr>
            <a:xfrm rot="19615073">
              <a:off x="10651948" y="4869571"/>
              <a:ext cx="1983091" cy="17864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20613200"/>
                </a:avLst>
              </a:prstTxWarp>
              <a:spAutoFit/>
            </a:bodyPr>
            <a:lstStyle/>
            <a:p>
              <a:pPr algn="ctr"/>
              <a:r>
                <a:rPr lang="fr-FR" sz="120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(The Institution of Engineers of Ireland, s.d.)</a:t>
              </a:r>
              <a:endParaRPr lang="fr-FR" sz="1200" b="0" cap="none" spc="0" dirty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C056382B-7A19-4ADA-9F73-C6C3CF918691}"/>
              </a:ext>
            </a:extLst>
          </p:cNvPr>
          <p:cNvGrpSpPr/>
          <p:nvPr/>
        </p:nvGrpSpPr>
        <p:grpSpPr>
          <a:xfrm>
            <a:off x="11866152" y="7760537"/>
            <a:ext cx="1983091" cy="1903575"/>
            <a:chOff x="13488934" y="7939098"/>
            <a:chExt cx="1983091" cy="1903575"/>
          </a:xfrm>
        </p:grpSpPr>
        <p:sp>
          <p:nvSpPr>
            <p:cNvPr id="48" name="Organigramme : Connecteur 47">
              <a:extLst>
                <a:ext uri="{FF2B5EF4-FFF2-40B4-BE49-F238E27FC236}">
                  <a16:creationId xmlns:a16="http://schemas.microsoft.com/office/drawing/2014/main" id="{990D1B09-0D14-4612-B7D2-06FEA3FCDAF9}"/>
                </a:ext>
              </a:extLst>
            </p:cNvPr>
            <p:cNvSpPr/>
            <p:nvPr/>
          </p:nvSpPr>
          <p:spPr>
            <a:xfrm>
              <a:off x="13516200" y="7939098"/>
              <a:ext cx="1800000" cy="1800000"/>
            </a:xfrm>
            <a:prstGeom prst="flowChartConnector">
              <a:avLst/>
            </a:prstGeom>
            <a:blipFill>
              <a:blip r:embed="rId26"/>
              <a:stretch>
                <a:fillRect b="-30000"/>
              </a:stretch>
            </a:blipFill>
            <a:ln>
              <a:solidFill>
                <a:srgbClr val="B221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9114564-D051-4633-8F25-B3CB36B648B8}"/>
                </a:ext>
              </a:extLst>
            </p:cNvPr>
            <p:cNvSpPr/>
            <p:nvPr/>
          </p:nvSpPr>
          <p:spPr>
            <a:xfrm rot="19615073">
              <a:off x="13488934" y="8056178"/>
              <a:ext cx="1983091" cy="17864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20613200"/>
                </a:avLst>
              </a:prstTxWarp>
              <a:spAutoFit/>
            </a:bodyPr>
            <a:lstStyle/>
            <a:p>
              <a:pPr algn="ctr"/>
              <a:r>
                <a:rPr lang="fr-FR" sz="120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(National Academy of Engineering, s.d.-c)</a:t>
              </a:r>
              <a:endParaRPr lang="fr-FR" sz="1200" b="0" cap="none" spc="0" dirty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11F811EF-6924-4035-8EA9-340B991C6D45}"/>
              </a:ext>
            </a:extLst>
          </p:cNvPr>
          <p:cNvGrpSpPr/>
          <p:nvPr/>
        </p:nvGrpSpPr>
        <p:grpSpPr>
          <a:xfrm>
            <a:off x="14636961" y="4607214"/>
            <a:ext cx="1983091" cy="1916693"/>
            <a:chOff x="16278525" y="4774801"/>
            <a:chExt cx="1983091" cy="1916693"/>
          </a:xfrm>
        </p:grpSpPr>
        <p:sp>
          <p:nvSpPr>
            <p:cNvPr id="49" name="Organigramme : Connecteur 48">
              <a:extLst>
                <a:ext uri="{FF2B5EF4-FFF2-40B4-BE49-F238E27FC236}">
                  <a16:creationId xmlns:a16="http://schemas.microsoft.com/office/drawing/2014/main" id="{9130BF72-9CE2-4A60-B854-D50121FFBEB0}"/>
                </a:ext>
              </a:extLst>
            </p:cNvPr>
            <p:cNvSpPr/>
            <p:nvPr/>
          </p:nvSpPr>
          <p:spPr>
            <a:xfrm>
              <a:off x="16312103" y="4774801"/>
              <a:ext cx="1800000" cy="1800000"/>
            </a:xfrm>
            <a:prstGeom prst="flowChartConnector">
              <a:avLst/>
            </a:prstGeom>
            <a:blipFill dpi="0" rotWithShape="1">
              <a:blip r:embed="rId27"/>
              <a:srcRect/>
              <a:stretch>
                <a:fillRect l="-51000" r="-26000"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D2B4D8F1-13E7-4C98-B14D-B577D3B39068}"/>
                </a:ext>
              </a:extLst>
            </p:cNvPr>
            <p:cNvSpPr/>
            <p:nvPr/>
          </p:nvSpPr>
          <p:spPr>
            <a:xfrm rot="19615073">
              <a:off x="16278525" y="4904999"/>
              <a:ext cx="1983091" cy="17864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20613200"/>
                </a:avLst>
              </a:prstTxWarp>
              <a:spAutoFit/>
            </a:bodyPr>
            <a:lstStyle/>
            <a:p>
              <a:pPr algn="ctr"/>
              <a:r>
                <a:rPr lang="fr-FR" sz="120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(Lee </a:t>
              </a:r>
              <a:r>
                <a:rPr lang="fr-FR" sz="1200" dirty="0" err="1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Shetterly</a:t>
              </a:r>
              <a:r>
                <a:rPr lang="fr-FR" sz="120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, s.d.)</a:t>
              </a:r>
              <a:endParaRPr lang="fr-FR" sz="1200" b="0" cap="none" spc="0" dirty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1052750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28"/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3DB8A9B-ED8A-4992-A82F-75F088D3E1A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89" r="2343"/>
          <a:stretch/>
        </p:blipFill>
        <p:spPr>
          <a:xfrm>
            <a:off x="0" y="0"/>
            <a:ext cx="18288000" cy="13716000"/>
          </a:xfrm>
          <a:prstGeom prst="rect">
            <a:avLst/>
          </a:prstGeom>
          <a:effectLst>
            <a:innerShdw blurRad="609600" dist="177800" dir="2700000">
              <a:prstClr val="black">
                <a:alpha val="26000"/>
              </a:prstClr>
            </a:innerShdw>
          </a:effectLst>
        </p:spPr>
      </p:pic>
      <p:sp>
        <p:nvSpPr>
          <p:cNvPr id="12" name="Rectangle : en biseau 11">
            <a:extLst>
              <a:ext uri="{FF2B5EF4-FFF2-40B4-BE49-F238E27FC236}">
                <a16:creationId xmlns:a16="http://schemas.microsoft.com/office/drawing/2014/main" id="{A785AC69-28B7-48D0-83F0-5061569C997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11690" y="11201400"/>
            <a:ext cx="4536000" cy="1367621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2400" b="1" dirty="0">
                <a:latin typeface="Trajan Pro" panose="02020502050506020301" pitchFamily="18" charset="0"/>
                <a:cs typeface="Helvetica" panose="020B0604020202020204" pitchFamily="34" charset="0"/>
              </a:rPr>
              <a:t>Agathe </a:t>
            </a:r>
            <a:r>
              <a:rPr lang="fr-CA" sz="2400" b="1" dirty="0" err="1">
                <a:latin typeface="Trajan Pro" panose="02020502050506020301" pitchFamily="18" charset="0"/>
                <a:cs typeface="Helvetica" panose="020B0604020202020204" pitchFamily="34" charset="0"/>
              </a:rPr>
              <a:t>Lacerte</a:t>
            </a:r>
            <a:endParaRPr lang="fr-CA" sz="2400" b="1" dirty="0">
              <a:latin typeface="Trajan Pro" panose="02020502050506020301" pitchFamily="18" charset="0"/>
              <a:cs typeface="Helvetica" panose="020B0604020202020204" pitchFamily="34" charset="0"/>
            </a:endParaRPr>
          </a:p>
          <a:p>
            <a:pPr algn="ctr"/>
            <a:r>
              <a:rPr lang="fr-CA" sz="2400" b="1" dirty="0">
                <a:latin typeface="Trajan Pro" panose="02020502050506020301" pitchFamily="18" charset="0"/>
                <a:cs typeface="Helvetica" panose="020B0604020202020204" pitchFamily="34" charset="0"/>
              </a:rPr>
              <a:t>(1902-1993) 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04D29CA-7F92-48AA-8E72-DC7030A64B0E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598955" y="299928"/>
            <a:ext cx="13394907" cy="2308325"/>
          </a:xfrm>
          <a:prstGeom prst="rect">
            <a:avLst/>
          </a:prstGeom>
        </p:spPr>
        <p:txBody>
          <a:bodyPr anchor="ctr"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A" sz="4800" dirty="0">
              <a:latin typeface="Trajan Pro" panose="02020502050506020301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5A0E6E3-411F-4B4D-9526-E9B45428C21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9396" b="27993"/>
          <a:stretch/>
        </p:blipFill>
        <p:spPr>
          <a:xfrm>
            <a:off x="1324104" y="3454177"/>
            <a:ext cx="5381495" cy="6985223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ED3BC43-505F-437D-AC63-2E5F4E77105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24858" y="10131623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(Caouette, 1990)</a:t>
            </a:r>
          </a:p>
        </p:txBody>
      </p:sp>
      <p:sp>
        <p:nvSpPr>
          <p:cNvPr id="16" name="Rectangle : en biseau 15">
            <a:extLst>
              <a:ext uri="{FF2B5EF4-FFF2-40B4-BE49-F238E27FC236}">
                <a16:creationId xmlns:a16="http://schemas.microsoft.com/office/drawing/2014/main" id="{86AF8735-17AB-47B6-8697-5CE7A27BFD8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650051" y="9996911"/>
            <a:ext cx="4945806" cy="1661689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2400" b="1" dirty="0">
                <a:latin typeface="Trajan Pro" panose="02020502050506020301" pitchFamily="18" charset="0"/>
                <a:cs typeface="Helvetica" panose="020B0604020202020204" pitchFamily="34" charset="0"/>
              </a:rPr>
              <a:t>Les membres de la Commission Parents </a:t>
            </a:r>
          </a:p>
          <a:p>
            <a:pPr algn="ctr"/>
            <a:r>
              <a:rPr lang="fr-CA" sz="2400" b="1" dirty="0">
                <a:latin typeface="Trajan Pro" panose="02020502050506020301" pitchFamily="18" charset="0"/>
                <a:cs typeface="Helvetica" panose="020B0604020202020204" pitchFamily="34" charset="0"/>
              </a:rPr>
              <a:t>(1961-1964)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537727B1-7771-44A5-B0D1-E33ACDB2984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grpSp>
        <p:nvGrpSpPr>
          <p:cNvPr id="18" name="Groupe 17">
            <a:extLst>
              <a:ext uri="{FF2B5EF4-FFF2-40B4-BE49-F238E27FC236}">
                <a16:creationId xmlns:a16="http://schemas.microsoft.com/office/drawing/2014/main" id="{CDD75A01-89D1-4648-8E10-699E76357C51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1F38E9E8-7F2C-446B-BDAD-9FA70A8E4C12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28</a:t>
              </a:r>
            </a:p>
          </p:txBody>
        </p: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36984E56-14B9-4AED-A131-128D26B03317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E3DBFF46-CF42-414F-91CE-7259B035A9D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5B4CC5B-19AC-41DA-9AD6-F72C24CA8FE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8" r="70" b="29300"/>
          <a:stretch/>
        </p:blipFill>
        <p:spPr>
          <a:xfrm>
            <a:off x="8839200" y="4724400"/>
            <a:ext cx="8093029" cy="4441617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2338A7A1-8522-4892-BBDB-8ECBFE6D94C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5641143" y="8839200"/>
            <a:ext cx="1351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(Dupuis, 2020)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B1B77D5-986B-4677-B07A-6E7BACADFFDF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924716" y="737778"/>
            <a:ext cx="11648284" cy="1211423"/>
          </a:xfrm>
          <a:prstGeom prst="rect">
            <a:avLst/>
          </a:prstGeom>
        </p:spPr>
        <p:txBody>
          <a:bodyPr anchor="ctr"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latin typeface="Trajan Pro" panose="02020502050506020301" pitchFamily="18" charset="0"/>
              </a:rPr>
              <a:t>Les pionnières au Québec</a:t>
            </a:r>
            <a:endParaRPr lang="uk-UA" sz="5400" b="1" dirty="0"/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E724B1E9-2162-46E0-8C7A-F5880309C116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203267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7"/>
    </p:ext>
  </p:extLs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2371725" y="4648200"/>
            <a:ext cx="13544550" cy="3323987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200" b="1" i="0" u="none" strike="noStrike" kern="1200" cap="none" spc="0" normalizeH="0" baseline="0" noProof="0" dirty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Trajan Pro" panose="02020502050506020301" pitchFamily="18" charset="0"/>
                <a:ea typeface="+mn-ea"/>
                <a:cs typeface="Helvetica"/>
              </a:rPr>
              <a:t>Les in</a:t>
            </a:r>
            <a:r>
              <a:rPr lang="fr-CA" sz="7200" b="1" dirty="0" err="1">
                <a:solidFill>
                  <a:srgbClr val="F2F2F5"/>
                </a:solidFill>
                <a:latin typeface="Trajan Pro" panose="02020502050506020301" pitchFamily="18" charset="0"/>
                <a:cs typeface="Helvetica"/>
              </a:rPr>
              <a:t>génieures</a:t>
            </a:r>
            <a:r>
              <a:rPr lang="fr-CA" sz="7200" b="1" dirty="0">
                <a:solidFill>
                  <a:srgbClr val="F2F2F5"/>
                </a:solidFill>
                <a:latin typeface="Trajan Pro" panose="02020502050506020301" pitchFamily="18" charset="0"/>
                <a:cs typeface="Helvetica"/>
              </a:rPr>
              <a:t> aujourd’hui</a:t>
            </a: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Trajan Pro" panose="02020502050506020301" pitchFamily="18" charset="0"/>
              <a:ea typeface="+mn-ea"/>
              <a:cs typeface="Helvetica"/>
            </a:endParaRPr>
          </a:p>
        </p:txBody>
      </p:sp>
      <p:cxnSp>
        <p:nvCxnSpPr>
          <p:cNvPr id="10" name="Connecteur droit 9"/>
          <p:cNvCxnSpPr/>
          <p:nvPr>
            <p:custDataLst>
              <p:tags r:id="rId2"/>
            </p:custDataLst>
          </p:nvPr>
        </p:nvCxnSpPr>
        <p:spPr>
          <a:xfrm>
            <a:off x="6438900" y="8153400"/>
            <a:ext cx="5410200" cy="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5423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EBEBBFD5-92B0-4761-81BA-9594E69865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4D7ECD5-57CE-4A4B-955B-FFFB22A65B0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31858CFC-2DEB-4CFD-9CBA-E800919A6DF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91028" y="9512136"/>
            <a:ext cx="9239036" cy="1938992"/>
          </a:xfrm>
          <a:prstGeom prst="rect">
            <a:avLst/>
          </a:prstGeom>
          <a:noFill/>
          <a:ln>
            <a:solidFill>
              <a:srgbClr val="A9F9CD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Qui </a:t>
            </a:r>
            <a:r>
              <a:rPr lang="en-US" sz="4000" b="1" dirty="0" err="1">
                <a:latin typeface="Trajan Pro" panose="02020502050506020301" pitchFamily="18" charset="0"/>
              </a:rPr>
              <a:t>aime</a:t>
            </a:r>
            <a:r>
              <a:rPr lang="en-US" sz="4000" b="1" dirty="0">
                <a:latin typeface="Trajan Pro" panose="02020502050506020301" pitchFamily="18" charset="0"/>
              </a:rPr>
              <a:t> le plus faire de la </a:t>
            </a:r>
            <a:r>
              <a:rPr lang="en-US" sz="4000" b="1" dirty="0" err="1">
                <a:latin typeface="Trajan Pro" panose="02020502050506020301" pitchFamily="18" charset="0"/>
              </a:rPr>
              <a:t>programmation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informatique</a:t>
            </a:r>
            <a:r>
              <a:rPr lang="en-US" sz="4000" b="1" dirty="0">
                <a:latin typeface="Trajan Pro" panose="02020502050506020301" pitchFamily="18" charset="0"/>
              </a:rPr>
              <a:t>?</a:t>
            </a:r>
            <a:endParaRPr lang="fr-CA" sz="4000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E1F6FC1-9F13-4BDC-A5F3-37099BF8CA5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87017" y="3155239"/>
            <a:ext cx="9239037" cy="1323439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Qui a le plus de </a:t>
            </a:r>
            <a:r>
              <a:rPr lang="en-US" sz="4000" b="1" dirty="0" err="1">
                <a:latin typeface="Trajan Pro" panose="02020502050506020301" pitchFamily="18" charset="0"/>
              </a:rPr>
              <a:t>facilités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en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mathématiques</a:t>
            </a:r>
            <a:r>
              <a:rPr lang="en-US" sz="4000" b="1" dirty="0">
                <a:latin typeface="Trajan Pro" panose="02020502050506020301" pitchFamily="18" charset="0"/>
              </a:rPr>
              <a:t>?</a:t>
            </a:r>
            <a:endParaRPr lang="fr-CA" sz="40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F81AEA1-B656-462F-ACF2-7BDD93C8C38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91027" y="5274695"/>
            <a:ext cx="9239037" cy="1938992"/>
          </a:xfrm>
          <a:prstGeom prst="rect">
            <a:avLst/>
          </a:prstGeom>
          <a:noFill/>
          <a:ln>
            <a:solidFill>
              <a:srgbClr val="F3C70D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Qui </a:t>
            </a:r>
            <a:r>
              <a:rPr lang="en-US" sz="4000" b="1" dirty="0" err="1">
                <a:latin typeface="Trajan Pro" panose="02020502050506020301" pitchFamily="18" charset="0"/>
              </a:rPr>
              <a:t>aime</a:t>
            </a:r>
            <a:r>
              <a:rPr lang="en-US" sz="4000" b="1" dirty="0">
                <a:latin typeface="Trajan Pro" panose="02020502050506020301" pitchFamily="18" charset="0"/>
              </a:rPr>
              <a:t> le plus </a:t>
            </a:r>
            <a:r>
              <a:rPr lang="en-US" sz="4000" b="1" dirty="0" err="1">
                <a:latin typeface="Trajan Pro" panose="02020502050506020301" pitchFamily="18" charset="0"/>
              </a:rPr>
              <a:t>travailler</a:t>
            </a:r>
            <a:r>
              <a:rPr lang="en-US" sz="4000" b="1" dirty="0">
                <a:latin typeface="Trajan Pro" panose="02020502050506020301" pitchFamily="18" charset="0"/>
              </a:rPr>
              <a:t> dans </a:t>
            </a:r>
            <a:r>
              <a:rPr lang="en-US" sz="4000" b="1" dirty="0" err="1">
                <a:latin typeface="Trajan Pro" panose="02020502050506020301" pitchFamily="18" charset="0"/>
              </a:rPr>
              <a:t>une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usine</a:t>
            </a:r>
            <a:r>
              <a:rPr lang="en-US" sz="4000" b="1" dirty="0">
                <a:latin typeface="Trajan Pro" panose="02020502050506020301" pitchFamily="18" charset="0"/>
              </a:rPr>
              <a:t> avec des machines?</a:t>
            </a:r>
            <a:endParaRPr lang="fr-CA" sz="4000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A3B3A0C-FED5-4A0F-A5DC-2BFF7B44C9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91029" y="8009704"/>
            <a:ext cx="9239035" cy="70788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Qui </a:t>
            </a:r>
            <a:r>
              <a:rPr lang="en-US" sz="4000" b="1" dirty="0" err="1">
                <a:latin typeface="Trajan Pro" panose="02020502050506020301" pitchFamily="18" charset="0"/>
              </a:rPr>
              <a:t>préfère</a:t>
            </a:r>
            <a:r>
              <a:rPr lang="en-US" sz="4000" b="1" dirty="0">
                <a:latin typeface="Trajan Pro" panose="02020502050506020301" pitchFamily="18" charset="0"/>
              </a:rPr>
              <a:t> les sciences?</a:t>
            </a:r>
            <a:endParaRPr lang="fr-CA" sz="4000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3FEAC68-E28E-4106-BF95-E7931AF8F71E}"/>
              </a:ext>
            </a:extLst>
          </p:cNvPr>
          <p:cNvGrpSpPr/>
          <p:nvPr/>
        </p:nvGrpSpPr>
        <p:grpSpPr>
          <a:xfrm>
            <a:off x="10360296" y="457200"/>
            <a:ext cx="7497472" cy="12005167"/>
            <a:chOff x="10360296" y="457200"/>
            <a:chExt cx="7497472" cy="12005167"/>
          </a:xfrm>
        </p:grpSpPr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745331D5-2B5A-4C30-9C00-3496C77631AE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0360296" y="457200"/>
              <a:ext cx="7497472" cy="8026914"/>
              <a:chOff x="10360296" y="533400"/>
              <a:chExt cx="7497472" cy="8026914"/>
            </a:xfrm>
          </p:grpSpPr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D6B53873-9F20-4AA5-8F3A-7CCC27C46657}"/>
                  </a:ext>
                </a:extLst>
              </p:cNvPr>
              <p:cNvSpPr/>
              <p:nvPr/>
            </p:nvSpPr>
            <p:spPr>
              <a:xfrm>
                <a:off x="10360296" y="3233400"/>
                <a:ext cx="3600000" cy="3600000"/>
              </a:xfrm>
              <a:prstGeom prst="ellipse">
                <a:avLst/>
              </a:prstGeom>
              <a:solidFill>
                <a:srgbClr val="A9F9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>
                  <a:solidFill>
                    <a:schemeClr val="accent4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57AB0489-1F4E-4FF1-B535-1426705A7582}"/>
                  </a:ext>
                </a:extLst>
              </p:cNvPr>
              <p:cNvSpPr/>
              <p:nvPr/>
            </p:nvSpPr>
            <p:spPr>
              <a:xfrm>
                <a:off x="12701304" y="4060314"/>
                <a:ext cx="4500000" cy="4500000"/>
              </a:xfrm>
              <a:prstGeom prst="ellipse">
                <a:avLst/>
              </a:prstGeom>
              <a:solidFill>
                <a:srgbClr val="FFFF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>
                  <a:solidFill>
                    <a:schemeClr val="accent4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98CA0A8E-8D40-4AB8-9BB3-FDBDDD71ADDB}"/>
                  </a:ext>
                </a:extLst>
              </p:cNvPr>
              <p:cNvSpPr/>
              <p:nvPr/>
            </p:nvSpPr>
            <p:spPr>
              <a:xfrm>
                <a:off x="12457768" y="533400"/>
                <a:ext cx="5400000" cy="5400000"/>
              </a:xfrm>
              <a:prstGeom prst="ellipse">
                <a:avLst/>
              </a:prstGeom>
              <a:solidFill>
                <a:srgbClr val="FF0000">
                  <a:alpha val="60000"/>
                </a:srgbClr>
              </a:solidFill>
              <a:ln w="266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CA" sz="4000" b="1" dirty="0">
                    <a:latin typeface="Trajan Pro" panose="02020502050506020301" pitchFamily="18" charset="0"/>
                  </a:rPr>
                  <a:t>Votre opinion nous intéresse!</a:t>
                </a:r>
              </a:p>
            </p:txBody>
          </p:sp>
        </p:grpSp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623EEAD3-C73F-4FC6-A6A4-4E5EF527F2C6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3681856" y="9923472"/>
              <a:ext cx="2538895" cy="2538895"/>
            </a:xfrm>
            <a:prstGeom prst="rect">
              <a:avLst/>
            </a:prstGeom>
          </p:spPr>
        </p:pic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2E8DB8C3-43DC-4856-BF02-F449A6690F9E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 flipH="1">
              <a:off x="14943252" y="8484114"/>
              <a:ext cx="16102" cy="143935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81907DEA-303A-4131-84B8-83E75D1DD74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1BDB88E4-1E31-4F21-9BCF-FC44E13068C1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6A03725-B221-4E15-A898-23A3304EA060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03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61BDCC56-7D1B-486F-A2A1-A829206A21E9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7"/>
            </p:custDataLst>
          </p:nvPr>
        </p:nvSpPr>
        <p:spPr>
          <a:xfrm>
            <a:off x="914400" y="457200"/>
            <a:ext cx="10667998" cy="1601997"/>
          </a:xfrm>
          <a:prstGeom prst="rect">
            <a:avLst/>
          </a:prstGeom>
        </p:spPr>
        <p:txBody>
          <a:bodyPr anchor="ctr"/>
          <a:lstStyle/>
          <a:p>
            <a:r>
              <a:rPr lang="fr-CA" sz="4000" b="1" dirty="0">
                <a:latin typeface="Trajan Pro" panose="02020502050506020301" pitchFamily="18" charset="0"/>
              </a:rPr>
              <a:t>Dans la société, plusieurs croyances concernant les intérêts des jeunes circulent. </a:t>
            </a:r>
            <a:endParaRPr lang="uk-UA" sz="4000" b="1" dirty="0"/>
          </a:p>
        </p:txBody>
      </p:sp>
    </p:spTree>
    <p:extLst>
      <p:ext uri="{BB962C8B-B14F-4D97-AF65-F5344CB8AC3E}">
        <p14:creationId xmlns:p14="http://schemas.microsoft.com/office/powerpoint/2010/main" val="338960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4" grpId="0" animBg="1"/>
      <p:bldP spid="25" grpId="0" animBg="1"/>
    </p:bldLst>
  </p:timing>
  <p:extLst mod="1">
    <p:ext uri="{6950BFC3-D8DA-4A85-94F7-54DA5524770B}">
      <p188:commentRel xmlns="" xmlns:p188="http://schemas.microsoft.com/office/powerpoint/2018/8/main" r:id="rId15"/>
    </p:ext>
  </p:extLs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oneTexte 14">
            <a:extLst>
              <a:ext uri="{FF2B5EF4-FFF2-40B4-BE49-F238E27FC236}">
                <a16:creationId xmlns:a16="http://schemas.microsoft.com/office/drawing/2014/main" id="{A3D1EFA2-F75F-4867-9B6D-7EB10201273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4818D41-E462-4F1F-A247-EF6FC8CF2C80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39B90AC7-AAC7-408C-B876-40EBFC3A4F3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72113" y="544005"/>
            <a:ext cx="11853287" cy="1440000"/>
          </a:xfrm>
          <a:prstGeom prst="rect">
            <a:avLst/>
          </a:prstGeom>
        </p:spPr>
        <p:txBody>
          <a:bodyPr anchor="ctr"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latin typeface="Trajan Pro" panose="02020502050506020301" pitchFamily="18" charset="0"/>
              </a:rPr>
              <a:t>Les </a:t>
            </a:r>
            <a:r>
              <a:rPr lang="en-US" sz="5400" b="1" dirty="0" err="1">
                <a:latin typeface="Trajan Pro" panose="02020502050506020301" pitchFamily="18" charset="0"/>
              </a:rPr>
              <a:t>ingénieures</a:t>
            </a:r>
            <a:r>
              <a:rPr lang="en-US" sz="5400" b="1" dirty="0">
                <a:latin typeface="Trajan Pro" panose="02020502050506020301" pitchFamily="18" charset="0"/>
              </a:rPr>
              <a:t> </a:t>
            </a:r>
            <a:r>
              <a:rPr lang="en-US" sz="5400" b="1" dirty="0" err="1">
                <a:latin typeface="Trajan Pro" panose="02020502050506020301" pitchFamily="18" charset="0"/>
              </a:rPr>
              <a:t>aujourd’hui</a:t>
            </a:r>
            <a:r>
              <a:rPr lang="en-US" sz="5400" b="1" dirty="0">
                <a:latin typeface="Trajan Pro" panose="02020502050506020301" pitchFamily="18" charset="0"/>
              </a:rPr>
              <a:t> : </a:t>
            </a:r>
            <a:r>
              <a:rPr lang="en-US" sz="5400" b="1" dirty="0" err="1">
                <a:latin typeface="Trajan Pro" panose="02020502050506020301" pitchFamily="18" charset="0"/>
              </a:rPr>
              <a:t>quelques</a:t>
            </a:r>
            <a:r>
              <a:rPr lang="en-US" sz="5400" b="1" dirty="0">
                <a:latin typeface="Trajan Pro" panose="02020502050506020301" pitchFamily="18" charset="0"/>
              </a:rPr>
              <a:t> </a:t>
            </a:r>
            <a:r>
              <a:rPr lang="en-US" sz="5400" b="1" dirty="0" err="1">
                <a:latin typeface="Trajan Pro" panose="02020502050506020301" pitchFamily="18" charset="0"/>
              </a:rPr>
              <a:t>exemples</a:t>
            </a:r>
            <a:endParaRPr lang="uk-UA" sz="5400" b="1" dirty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FE9409BE-3B3F-43B4-B7F5-CF51D4B2CBD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778"/>
          <a:stretch/>
        </p:blipFill>
        <p:spPr>
          <a:xfrm>
            <a:off x="0" y="11286471"/>
            <a:ext cx="18288000" cy="243101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FAB81040-0BA8-42A0-BBFE-6938A1C92443}"/>
              </a:ext>
            </a:extLst>
          </p:cNvPr>
          <p:cNvSpPr txBox="1"/>
          <p:nvPr/>
        </p:nvSpPr>
        <p:spPr>
          <a:xfrm>
            <a:off x="649800" y="3835817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A9F9CD"/>
                </a:solidFill>
                <a:latin typeface="Trajan Pro" panose="02020502050506020301" pitchFamily="18" charset="0"/>
              </a:rPr>
              <a:t>01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DCF3522C-B7B9-4841-B3B9-6A0C40651F95}"/>
              </a:ext>
            </a:extLst>
          </p:cNvPr>
          <p:cNvSpPr txBox="1"/>
          <p:nvPr/>
        </p:nvSpPr>
        <p:spPr>
          <a:xfrm>
            <a:off x="3413102" y="9934195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FF3300"/>
                </a:solidFill>
                <a:latin typeface="Trajan Pro" panose="02020502050506020301" pitchFamily="18" charset="0"/>
              </a:rPr>
              <a:t>02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58EAE800-A2DB-4CB2-8A7C-1DFABDC73CB7}"/>
              </a:ext>
            </a:extLst>
          </p:cNvPr>
          <p:cNvSpPr txBox="1"/>
          <p:nvPr/>
        </p:nvSpPr>
        <p:spPr>
          <a:xfrm>
            <a:off x="6266404" y="3835817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F3C70D"/>
                </a:solidFill>
                <a:latin typeface="Trajan Pro" panose="02020502050506020301" pitchFamily="18" charset="0"/>
              </a:rPr>
              <a:t>03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1414F2A9-EE3C-4348-B105-CF6F8F6C47EE}"/>
              </a:ext>
            </a:extLst>
          </p:cNvPr>
          <p:cNvSpPr txBox="1"/>
          <p:nvPr/>
        </p:nvSpPr>
        <p:spPr>
          <a:xfrm>
            <a:off x="9121804" y="9934195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0070C0"/>
                </a:solidFill>
                <a:latin typeface="Trajan Pro" panose="02020502050506020301" pitchFamily="18" charset="0"/>
              </a:rPr>
              <a:t>04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86A3F240-8E51-4E01-8C46-4BC319E632EA}"/>
              </a:ext>
            </a:extLst>
          </p:cNvPr>
          <p:cNvSpPr txBox="1"/>
          <p:nvPr/>
        </p:nvSpPr>
        <p:spPr>
          <a:xfrm>
            <a:off x="11929497" y="3835817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solidFill>
                  <a:srgbClr val="B2217E"/>
                </a:solidFill>
                <a:latin typeface="Trajan Pro" panose="02020502050506020301" pitchFamily="18" charset="0"/>
              </a:rPr>
              <a:t>05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8F69B3B-E168-400D-86E3-8F77501D4201}"/>
              </a:ext>
            </a:extLst>
          </p:cNvPr>
          <p:cNvSpPr txBox="1"/>
          <p:nvPr/>
        </p:nvSpPr>
        <p:spPr>
          <a:xfrm>
            <a:off x="14722505" y="9934195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>
                <a:latin typeface="Trajan Pro" panose="02020502050506020301" pitchFamily="18" charset="0"/>
              </a:rPr>
              <a:t>06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D4258D77-05A7-4126-AEEF-F73F065D22D9}"/>
              </a:ext>
            </a:extLst>
          </p:cNvPr>
          <p:cNvCxnSpPr>
            <a:cxnSpLocks/>
          </p:cNvCxnSpPr>
          <p:nvPr/>
        </p:nvCxnSpPr>
        <p:spPr>
          <a:xfrm>
            <a:off x="1524000" y="4114800"/>
            <a:ext cx="0" cy="4648200"/>
          </a:xfrm>
          <a:prstGeom prst="line">
            <a:avLst/>
          </a:prstGeom>
          <a:ln w="19050">
            <a:solidFill>
              <a:srgbClr val="A9F9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rganigramme : Connecteur 10">
            <a:extLst>
              <a:ext uri="{FF2B5EF4-FFF2-40B4-BE49-F238E27FC236}">
                <a16:creationId xmlns:a16="http://schemas.microsoft.com/office/drawing/2014/main" id="{D3E86601-9C0C-4336-A54E-F371B1509CE4}"/>
              </a:ext>
            </a:extLst>
          </p:cNvPr>
          <p:cNvSpPr/>
          <p:nvPr/>
        </p:nvSpPr>
        <p:spPr>
          <a:xfrm>
            <a:off x="1488000" y="4041662"/>
            <a:ext cx="72000" cy="72000"/>
          </a:xfrm>
          <a:prstGeom prst="flowChartConnector">
            <a:avLst/>
          </a:prstGeom>
          <a:solidFill>
            <a:srgbClr val="A9F9CD"/>
          </a:solidFill>
          <a:ln>
            <a:solidFill>
              <a:srgbClr val="A9F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184AE5A6-0BCD-4C76-ADF5-CD6D63CE44D6}"/>
              </a:ext>
            </a:extLst>
          </p:cNvPr>
          <p:cNvCxnSpPr>
            <a:cxnSpLocks/>
          </p:cNvCxnSpPr>
          <p:nvPr/>
        </p:nvCxnSpPr>
        <p:spPr>
          <a:xfrm rot="10800000">
            <a:off x="4323303" y="5639938"/>
            <a:ext cx="0" cy="464820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rganigramme : Connecteur 21">
            <a:extLst>
              <a:ext uri="{FF2B5EF4-FFF2-40B4-BE49-F238E27FC236}">
                <a16:creationId xmlns:a16="http://schemas.microsoft.com/office/drawing/2014/main" id="{69E0F78F-4C94-4DC3-8F1E-7A0F311732D6}"/>
              </a:ext>
            </a:extLst>
          </p:cNvPr>
          <p:cNvSpPr/>
          <p:nvPr/>
        </p:nvSpPr>
        <p:spPr>
          <a:xfrm rot="10800000">
            <a:off x="4287303" y="10289276"/>
            <a:ext cx="72000" cy="72000"/>
          </a:xfrm>
          <a:prstGeom prst="flowChartConnector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008FDF05-DF50-4B19-8A9F-E23A7A03141F}"/>
              </a:ext>
            </a:extLst>
          </p:cNvPr>
          <p:cNvCxnSpPr>
            <a:cxnSpLocks/>
          </p:cNvCxnSpPr>
          <p:nvPr/>
        </p:nvCxnSpPr>
        <p:spPr>
          <a:xfrm>
            <a:off x="7158604" y="4190898"/>
            <a:ext cx="0" cy="4648200"/>
          </a:xfrm>
          <a:prstGeom prst="line">
            <a:avLst/>
          </a:prstGeom>
          <a:ln w="19050">
            <a:solidFill>
              <a:srgbClr val="F3C7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rganigramme : Connecteur 26">
            <a:extLst>
              <a:ext uri="{FF2B5EF4-FFF2-40B4-BE49-F238E27FC236}">
                <a16:creationId xmlns:a16="http://schemas.microsoft.com/office/drawing/2014/main" id="{433F50CB-ED95-4C3A-AA7D-E75C8941F3DD}"/>
              </a:ext>
            </a:extLst>
          </p:cNvPr>
          <p:cNvSpPr/>
          <p:nvPr/>
        </p:nvSpPr>
        <p:spPr>
          <a:xfrm>
            <a:off x="7122604" y="4117760"/>
            <a:ext cx="72000" cy="72000"/>
          </a:xfrm>
          <a:prstGeom prst="flowChartConnector">
            <a:avLst/>
          </a:prstGeom>
          <a:solidFill>
            <a:srgbClr val="F3C70D"/>
          </a:solidFill>
          <a:ln>
            <a:solidFill>
              <a:srgbClr val="F3C7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CEA4534-0A95-435D-9CB9-056EA70DC26D}"/>
              </a:ext>
            </a:extLst>
          </p:cNvPr>
          <p:cNvCxnSpPr>
            <a:cxnSpLocks/>
          </p:cNvCxnSpPr>
          <p:nvPr/>
        </p:nvCxnSpPr>
        <p:spPr>
          <a:xfrm rot="10800000">
            <a:off x="9993906" y="5639938"/>
            <a:ext cx="0" cy="46482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rganigramme : Connecteur 30">
            <a:extLst>
              <a:ext uri="{FF2B5EF4-FFF2-40B4-BE49-F238E27FC236}">
                <a16:creationId xmlns:a16="http://schemas.microsoft.com/office/drawing/2014/main" id="{796158B9-7579-443F-8E4F-EA2EF6E308B5}"/>
              </a:ext>
            </a:extLst>
          </p:cNvPr>
          <p:cNvSpPr/>
          <p:nvPr/>
        </p:nvSpPr>
        <p:spPr>
          <a:xfrm rot="10800000">
            <a:off x="9957906" y="10289276"/>
            <a:ext cx="72000" cy="72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FF97A4A8-BCEC-49C4-A2AB-8697DCA9695F}"/>
              </a:ext>
            </a:extLst>
          </p:cNvPr>
          <p:cNvCxnSpPr>
            <a:cxnSpLocks/>
          </p:cNvCxnSpPr>
          <p:nvPr/>
        </p:nvCxnSpPr>
        <p:spPr>
          <a:xfrm>
            <a:off x="12821698" y="4262898"/>
            <a:ext cx="0" cy="4648200"/>
          </a:xfrm>
          <a:prstGeom prst="line">
            <a:avLst/>
          </a:prstGeom>
          <a:ln w="19050">
            <a:solidFill>
              <a:srgbClr val="B22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rganigramme : Connecteur 34">
            <a:extLst>
              <a:ext uri="{FF2B5EF4-FFF2-40B4-BE49-F238E27FC236}">
                <a16:creationId xmlns:a16="http://schemas.microsoft.com/office/drawing/2014/main" id="{9D5FCA77-7168-48E0-806F-597287B5735A}"/>
              </a:ext>
            </a:extLst>
          </p:cNvPr>
          <p:cNvSpPr/>
          <p:nvPr/>
        </p:nvSpPr>
        <p:spPr>
          <a:xfrm>
            <a:off x="12785698" y="4189760"/>
            <a:ext cx="72000" cy="72000"/>
          </a:xfrm>
          <a:prstGeom prst="flowChartConnector">
            <a:avLst/>
          </a:prstGeom>
          <a:solidFill>
            <a:srgbClr val="B2217E"/>
          </a:solidFill>
          <a:ln>
            <a:solidFill>
              <a:srgbClr val="B22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FDF453BC-22AF-47B5-BFBB-5034F221217F}"/>
              </a:ext>
            </a:extLst>
          </p:cNvPr>
          <p:cNvCxnSpPr>
            <a:cxnSpLocks/>
          </p:cNvCxnSpPr>
          <p:nvPr/>
        </p:nvCxnSpPr>
        <p:spPr>
          <a:xfrm rot="10800000">
            <a:off x="15664508" y="5657851"/>
            <a:ext cx="0" cy="4648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rganigramme : Connecteur 38">
            <a:extLst>
              <a:ext uri="{FF2B5EF4-FFF2-40B4-BE49-F238E27FC236}">
                <a16:creationId xmlns:a16="http://schemas.microsoft.com/office/drawing/2014/main" id="{4F643561-BED6-446D-A6A5-A693DC95DC84}"/>
              </a:ext>
            </a:extLst>
          </p:cNvPr>
          <p:cNvSpPr/>
          <p:nvPr/>
        </p:nvSpPr>
        <p:spPr>
          <a:xfrm rot="10800000">
            <a:off x="15628508" y="10307189"/>
            <a:ext cx="72000" cy="72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0" name="Organigramme : Connecteur 49">
            <a:extLst>
              <a:ext uri="{FF2B5EF4-FFF2-40B4-BE49-F238E27FC236}">
                <a16:creationId xmlns:a16="http://schemas.microsoft.com/office/drawing/2014/main" id="{C5FBA9F7-AE45-4D72-88FC-E59DCF0EAB91}"/>
              </a:ext>
            </a:extLst>
          </p:cNvPr>
          <p:cNvSpPr/>
          <p:nvPr/>
        </p:nvSpPr>
        <p:spPr>
          <a:xfrm>
            <a:off x="1164000" y="6729314"/>
            <a:ext cx="720000" cy="720000"/>
          </a:xfrm>
          <a:prstGeom prst="flowChartConnector">
            <a:avLst/>
          </a:prstGeom>
          <a:solidFill>
            <a:srgbClr val="A9F9CD"/>
          </a:solidFill>
          <a:ln>
            <a:solidFill>
              <a:srgbClr val="A9F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1" name="Organigramme : Connecteur 50">
            <a:extLst>
              <a:ext uri="{FF2B5EF4-FFF2-40B4-BE49-F238E27FC236}">
                <a16:creationId xmlns:a16="http://schemas.microsoft.com/office/drawing/2014/main" id="{76405756-00E1-4815-9FFA-49DDA399E064}"/>
              </a:ext>
            </a:extLst>
          </p:cNvPr>
          <p:cNvSpPr/>
          <p:nvPr/>
        </p:nvSpPr>
        <p:spPr>
          <a:xfrm>
            <a:off x="3963911" y="6729314"/>
            <a:ext cx="720000" cy="720000"/>
          </a:xfrm>
          <a:prstGeom prst="flowChartConnector">
            <a:avLst/>
          </a:prstGeom>
          <a:solidFill>
            <a:srgbClr val="FF33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2" name="Organigramme : Connecteur 51">
            <a:extLst>
              <a:ext uri="{FF2B5EF4-FFF2-40B4-BE49-F238E27FC236}">
                <a16:creationId xmlns:a16="http://schemas.microsoft.com/office/drawing/2014/main" id="{3C02F5CD-F925-47D2-AF8D-4B20B430FF42}"/>
              </a:ext>
            </a:extLst>
          </p:cNvPr>
          <p:cNvSpPr/>
          <p:nvPr/>
        </p:nvSpPr>
        <p:spPr>
          <a:xfrm>
            <a:off x="6798416" y="6707173"/>
            <a:ext cx="720000" cy="720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3" name="Organigramme : Connecteur 52">
            <a:extLst>
              <a:ext uri="{FF2B5EF4-FFF2-40B4-BE49-F238E27FC236}">
                <a16:creationId xmlns:a16="http://schemas.microsoft.com/office/drawing/2014/main" id="{57A5A218-16BF-4FD4-BEE3-4A632DC38EFB}"/>
              </a:ext>
            </a:extLst>
          </p:cNvPr>
          <p:cNvSpPr/>
          <p:nvPr/>
        </p:nvSpPr>
        <p:spPr>
          <a:xfrm>
            <a:off x="9641413" y="6707173"/>
            <a:ext cx="720000" cy="72000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4" name="Organigramme : Connecteur 53">
            <a:extLst>
              <a:ext uri="{FF2B5EF4-FFF2-40B4-BE49-F238E27FC236}">
                <a16:creationId xmlns:a16="http://schemas.microsoft.com/office/drawing/2014/main" id="{2A4F50E4-7C03-4BF7-A069-1CE4AD1F8FD1}"/>
              </a:ext>
            </a:extLst>
          </p:cNvPr>
          <p:cNvSpPr/>
          <p:nvPr/>
        </p:nvSpPr>
        <p:spPr>
          <a:xfrm>
            <a:off x="12456098" y="6707173"/>
            <a:ext cx="720000" cy="720000"/>
          </a:xfrm>
          <a:prstGeom prst="flowChartConnector">
            <a:avLst/>
          </a:prstGeom>
          <a:solidFill>
            <a:srgbClr val="B2217E"/>
          </a:solidFill>
          <a:ln>
            <a:solidFill>
              <a:srgbClr val="B22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5" name="Organigramme : Connecteur 54">
            <a:extLst>
              <a:ext uri="{FF2B5EF4-FFF2-40B4-BE49-F238E27FC236}">
                <a16:creationId xmlns:a16="http://schemas.microsoft.com/office/drawing/2014/main" id="{47B283C6-74A8-4538-9F4C-0FB535A76C09}"/>
              </a:ext>
            </a:extLst>
          </p:cNvPr>
          <p:cNvSpPr/>
          <p:nvPr/>
        </p:nvSpPr>
        <p:spPr>
          <a:xfrm>
            <a:off x="15304506" y="6707173"/>
            <a:ext cx="720000" cy="720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64" name="Graphique 63" descr="Fusée">
            <a:extLst>
              <a:ext uri="{FF2B5EF4-FFF2-40B4-BE49-F238E27FC236}">
                <a16:creationId xmlns:a16="http://schemas.microsoft.com/office/drawing/2014/main" id="{C57DAB8D-6625-4AD3-8415-396C6E4165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61762" y="6805494"/>
            <a:ext cx="648000" cy="648000"/>
          </a:xfrm>
          <a:prstGeom prst="rect">
            <a:avLst/>
          </a:prstGeom>
        </p:spPr>
      </p:pic>
      <p:sp>
        <p:nvSpPr>
          <p:cNvPr id="73" name="ZoneTexte 72">
            <a:extLst>
              <a:ext uri="{FF2B5EF4-FFF2-40B4-BE49-F238E27FC236}">
                <a16:creationId xmlns:a16="http://schemas.microsoft.com/office/drawing/2014/main" id="{03DF3C48-AAE6-4F83-89B9-90CC21E31E30}"/>
              </a:ext>
            </a:extLst>
          </p:cNvPr>
          <p:cNvSpPr txBox="1"/>
          <p:nvPr/>
        </p:nvSpPr>
        <p:spPr>
          <a:xfrm>
            <a:off x="1164000" y="3614811"/>
            <a:ext cx="2367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Farah </a:t>
            </a:r>
            <a:r>
              <a:rPr lang="fr-CA" dirty="0" err="1">
                <a:latin typeface="Trajan Pro" panose="02020502050506020301" pitchFamily="18" charset="0"/>
              </a:rPr>
              <a:t>alibay</a:t>
            </a:r>
            <a:endParaRPr lang="fr-CA" dirty="0">
              <a:latin typeface="Trajan Pro" panose="02020502050506020301" pitchFamily="18" charset="0"/>
            </a:endParaRP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9191BC2A-82DF-4964-968A-5BE9D5C6A2AA}"/>
              </a:ext>
            </a:extLst>
          </p:cNvPr>
          <p:cNvSpPr txBox="1"/>
          <p:nvPr/>
        </p:nvSpPr>
        <p:spPr>
          <a:xfrm>
            <a:off x="4038600" y="9844386"/>
            <a:ext cx="2146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Kathy </a:t>
            </a:r>
            <a:r>
              <a:rPr lang="fr-CA" dirty="0" err="1">
                <a:latin typeface="Trajan Pro" panose="02020502050506020301" pitchFamily="18" charset="0"/>
              </a:rPr>
              <a:t>baig</a:t>
            </a:r>
            <a:endParaRPr lang="fr-CA" dirty="0">
              <a:latin typeface="Trajan Pro" panose="02020502050506020301" pitchFamily="18" charset="0"/>
            </a:endParaRP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4932427C-746F-460D-B580-A8800685BB01}"/>
              </a:ext>
            </a:extLst>
          </p:cNvPr>
          <p:cNvSpPr txBox="1"/>
          <p:nvPr/>
        </p:nvSpPr>
        <p:spPr>
          <a:xfrm>
            <a:off x="6934200" y="3728984"/>
            <a:ext cx="2367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Marion Cossin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CCFF10F4-682A-40F4-BC48-E5E0B80D13E9}"/>
              </a:ext>
            </a:extLst>
          </p:cNvPr>
          <p:cNvSpPr txBox="1"/>
          <p:nvPr/>
        </p:nvSpPr>
        <p:spPr>
          <a:xfrm>
            <a:off x="9829800" y="9849054"/>
            <a:ext cx="2367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Suse </a:t>
            </a:r>
            <a:r>
              <a:rPr lang="fr-CA" dirty="0" err="1">
                <a:latin typeface="Trajan Pro" panose="02020502050506020301" pitchFamily="18" charset="0"/>
              </a:rPr>
              <a:t>Youance</a:t>
            </a:r>
            <a:endParaRPr lang="fr-CA" dirty="0">
              <a:latin typeface="Trajan Pro" panose="02020502050506020301" pitchFamily="18" charset="0"/>
            </a:endParaRP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6BD33377-B129-4B20-8F1C-74066B37AFBD}"/>
              </a:ext>
            </a:extLst>
          </p:cNvPr>
          <p:cNvSpPr txBox="1"/>
          <p:nvPr/>
        </p:nvSpPr>
        <p:spPr>
          <a:xfrm>
            <a:off x="15316200" y="9833304"/>
            <a:ext cx="2367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Chloé </a:t>
            </a:r>
            <a:r>
              <a:rPr lang="fr-CA" dirty="0" err="1">
                <a:latin typeface="Trajan Pro" panose="02020502050506020301" pitchFamily="18" charset="0"/>
              </a:rPr>
              <a:t>Legris</a:t>
            </a:r>
            <a:endParaRPr lang="fr-CA" dirty="0">
              <a:latin typeface="Trajan Pro" panose="02020502050506020301" pitchFamily="18" charset="0"/>
            </a:endParaRPr>
          </a:p>
        </p:txBody>
      </p: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5DCDB342-3D58-416C-9426-4F6E03892F8B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FC2B2855-EFD6-48E6-820D-7459165D2853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30</a:t>
              </a:r>
            </a:p>
          </p:txBody>
        </p: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A2DFE3F8-E279-4CD5-8FAD-BC59BED618C7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8" name="Image 87">
            <a:extLst>
              <a:ext uri="{FF2B5EF4-FFF2-40B4-BE49-F238E27FC236}">
                <a16:creationId xmlns:a16="http://schemas.microsoft.com/office/drawing/2014/main" id="{3DDA6624-7A71-40ED-A296-F40B6F678B6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1C773963-247A-41EA-85A7-B0251C996F87}"/>
              </a:ext>
            </a:extLst>
          </p:cNvPr>
          <p:cNvGrpSpPr/>
          <p:nvPr/>
        </p:nvGrpSpPr>
        <p:grpSpPr>
          <a:xfrm>
            <a:off x="532454" y="7803793"/>
            <a:ext cx="1983091" cy="1917130"/>
            <a:chOff x="2166133" y="7846423"/>
            <a:chExt cx="1983091" cy="1917130"/>
          </a:xfrm>
        </p:grpSpPr>
        <p:sp>
          <p:nvSpPr>
            <p:cNvPr id="14" name="Organigramme : Connecteur 13">
              <a:extLst>
                <a:ext uri="{FF2B5EF4-FFF2-40B4-BE49-F238E27FC236}">
                  <a16:creationId xmlns:a16="http://schemas.microsoft.com/office/drawing/2014/main" id="{49DBB53A-082B-44B2-B74F-78D14B48C7D1}"/>
                </a:ext>
              </a:extLst>
            </p:cNvPr>
            <p:cNvSpPr/>
            <p:nvPr/>
          </p:nvSpPr>
          <p:spPr>
            <a:xfrm>
              <a:off x="2177143" y="7846423"/>
              <a:ext cx="1832657" cy="1816577"/>
            </a:xfrm>
            <a:prstGeom prst="flowChartConnector">
              <a:avLst/>
            </a:prstGeom>
            <a:blipFill dpi="0" rotWithShape="1">
              <a:blip r:embed="rId12"/>
              <a:srcRect/>
              <a:stretch>
                <a:fillRect t="-500" b="-49500"/>
              </a:stretch>
            </a:blipFill>
            <a:ln>
              <a:solidFill>
                <a:srgbClr val="A9F9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>
              <a:prstTxWarp prst="textCircle">
                <a:avLst/>
              </a:prstTxWarp>
            </a:bodyPr>
            <a:lstStyle/>
            <a:p>
              <a:pPr algn="ctr"/>
              <a:endParaRPr lang="fr-CA" sz="12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BD9D43E-708E-420E-9358-60D3EF26B0E9}"/>
                </a:ext>
              </a:extLst>
            </p:cNvPr>
            <p:cNvSpPr/>
            <p:nvPr/>
          </p:nvSpPr>
          <p:spPr>
            <a:xfrm rot="19615073">
              <a:off x="2166133" y="7977058"/>
              <a:ext cx="1983091" cy="17864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20613200"/>
                </a:avLst>
              </a:prstTxWarp>
              <a:spAutoFit/>
            </a:bodyPr>
            <a:lstStyle/>
            <a:p>
              <a:pPr algn="ctr"/>
              <a:r>
                <a:rPr lang="fr-FR" sz="1200" b="0" cap="none" spc="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(Agence Sonia Gagnon, s.d.)</a:t>
              </a:r>
            </a:p>
          </p:txBody>
        </p: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AEA3AA68-680D-4AD2-A1E6-B40AA1DAACC9}"/>
              </a:ext>
            </a:extLst>
          </p:cNvPr>
          <p:cNvGrpSpPr/>
          <p:nvPr/>
        </p:nvGrpSpPr>
        <p:grpSpPr>
          <a:xfrm>
            <a:off x="3379296" y="4563137"/>
            <a:ext cx="1960010" cy="1837663"/>
            <a:chOff x="5000457" y="4754773"/>
            <a:chExt cx="1960010" cy="1837663"/>
          </a:xfrm>
        </p:grpSpPr>
        <p:sp>
          <p:nvSpPr>
            <p:cNvPr id="45" name="Organigramme : Connecteur 44">
              <a:extLst>
                <a:ext uri="{FF2B5EF4-FFF2-40B4-BE49-F238E27FC236}">
                  <a16:creationId xmlns:a16="http://schemas.microsoft.com/office/drawing/2014/main" id="{40677E65-C591-4DA6-AB7E-7208652A6E2A}"/>
                </a:ext>
              </a:extLst>
            </p:cNvPr>
            <p:cNvSpPr/>
            <p:nvPr/>
          </p:nvSpPr>
          <p:spPr>
            <a:xfrm>
              <a:off x="5010462" y="4754773"/>
              <a:ext cx="1800000" cy="1800000"/>
            </a:xfrm>
            <a:prstGeom prst="flowChartConnector">
              <a:avLst/>
            </a:prstGeom>
            <a:blipFill dpi="0" rotWithShape="1">
              <a:blip r:embed="rId13"/>
              <a:srcRect/>
              <a:stretch>
                <a:fillRect t="2000"/>
              </a:stretch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prstTxWarp prst="textCircle">
                <a:avLst/>
              </a:prstTxWarp>
            </a:bodyPr>
            <a:lstStyle/>
            <a:p>
              <a:pPr algn="ctr"/>
              <a:endParaRPr lang="fr-CA" sz="1200" dirty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58A3296C-6419-403F-93C1-EA49DBC5FF71}"/>
                </a:ext>
              </a:extLst>
            </p:cNvPr>
            <p:cNvSpPr/>
            <p:nvPr/>
          </p:nvSpPr>
          <p:spPr>
            <a:xfrm rot="18630332">
              <a:off x="5083263" y="4715232"/>
              <a:ext cx="1794398" cy="1960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3156431"/>
                </a:avLst>
              </a:prstTxWarp>
              <a:spAutoFit/>
            </a:bodyPr>
            <a:lstStyle/>
            <a:p>
              <a:pPr algn="ctr"/>
              <a:r>
                <a:rPr lang="fr-FR" sz="1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(OIQ, s.d.)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A299B9A7-58A9-409D-B7C6-873CA9843D93}"/>
              </a:ext>
            </a:extLst>
          </p:cNvPr>
          <p:cNvGrpSpPr/>
          <p:nvPr/>
        </p:nvGrpSpPr>
        <p:grpSpPr>
          <a:xfrm>
            <a:off x="6268569" y="7715219"/>
            <a:ext cx="1962994" cy="1877393"/>
            <a:chOff x="7878602" y="7811078"/>
            <a:chExt cx="1962994" cy="1877393"/>
          </a:xfrm>
        </p:grpSpPr>
        <p:sp>
          <p:nvSpPr>
            <p:cNvPr id="46" name="Organigramme : Connecteur 45">
              <a:extLst>
                <a:ext uri="{FF2B5EF4-FFF2-40B4-BE49-F238E27FC236}">
                  <a16:creationId xmlns:a16="http://schemas.microsoft.com/office/drawing/2014/main" id="{CE608F8F-D344-4147-A271-B023593C1815}"/>
                </a:ext>
              </a:extLst>
            </p:cNvPr>
            <p:cNvSpPr/>
            <p:nvPr/>
          </p:nvSpPr>
          <p:spPr>
            <a:xfrm>
              <a:off x="7878602" y="7863000"/>
              <a:ext cx="1800000" cy="1800000"/>
            </a:xfrm>
            <a:prstGeom prst="flowChartConnector">
              <a:avLst/>
            </a:prstGeom>
            <a:blipFill dpi="0" rotWithShape="1">
              <a:blip r:embed="rId14"/>
              <a:srcRect/>
              <a:stretch>
                <a:fillRect l="-4000" t="1000" r="-15000" b="-30000"/>
              </a:stretch>
            </a:blipFill>
            <a:ln>
              <a:solidFill>
                <a:srgbClr val="F3C7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dirty="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7F091FF7-40A6-42E0-BB0B-1F9CED6E68A6}"/>
                </a:ext>
              </a:extLst>
            </p:cNvPr>
            <p:cNvSpPr/>
            <p:nvPr/>
          </p:nvSpPr>
          <p:spPr>
            <a:xfrm rot="18630332">
              <a:off x="7922894" y="7769770"/>
              <a:ext cx="1877393" cy="1960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3187798"/>
                </a:avLst>
              </a:prstTxWarp>
              <a:spAutoFit/>
            </a:bodyPr>
            <a:lstStyle/>
            <a:p>
              <a:pPr algn="ctr"/>
              <a:r>
                <a:rPr lang="fr-FR" sz="1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</a:t>
              </a:r>
              <a:r>
                <a:rPr lang="fr-FR" sz="1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Baig</a:t>
              </a:r>
              <a:r>
                <a:rPr lang="fr-FR" sz="1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, 2021)</a:t>
              </a:r>
              <a:endParaRPr lang="fr-FR" sz="1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65" name="Graphique 64" descr="Gymnaste : anneaux">
            <a:extLst>
              <a:ext uri="{FF2B5EF4-FFF2-40B4-BE49-F238E27FC236}">
                <a16:creationId xmlns:a16="http://schemas.microsoft.com/office/drawing/2014/main" id="{864F819D-3809-4A01-A9F3-E5247C1CEC7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837599" y="6801314"/>
            <a:ext cx="648000" cy="648000"/>
          </a:xfrm>
          <a:prstGeom prst="rect">
            <a:avLst/>
          </a:prstGeom>
        </p:spPr>
      </p:pic>
      <p:pic>
        <p:nvPicPr>
          <p:cNvPr id="69" name="Graphique 68" descr="Fiole">
            <a:extLst>
              <a:ext uri="{FF2B5EF4-FFF2-40B4-BE49-F238E27FC236}">
                <a16:creationId xmlns:a16="http://schemas.microsoft.com/office/drawing/2014/main" id="{A0D3FA89-F3AF-46BE-A3A0-37A0D9F2307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000556" y="6725105"/>
            <a:ext cx="648000" cy="648000"/>
          </a:xfrm>
          <a:prstGeom prst="rect">
            <a:avLst/>
          </a:prstGeom>
        </p:spPr>
      </p:pic>
      <p:grpSp>
        <p:nvGrpSpPr>
          <p:cNvPr id="62" name="Groupe 61">
            <a:extLst>
              <a:ext uri="{FF2B5EF4-FFF2-40B4-BE49-F238E27FC236}">
                <a16:creationId xmlns:a16="http://schemas.microsoft.com/office/drawing/2014/main" id="{125622B6-ABC3-4042-8FE9-83FC76F103A0}"/>
              </a:ext>
            </a:extLst>
          </p:cNvPr>
          <p:cNvGrpSpPr/>
          <p:nvPr/>
        </p:nvGrpSpPr>
        <p:grpSpPr>
          <a:xfrm>
            <a:off x="9021408" y="4566490"/>
            <a:ext cx="1960010" cy="1820881"/>
            <a:chOff x="10657093" y="4735460"/>
            <a:chExt cx="1960010" cy="1820881"/>
          </a:xfrm>
        </p:grpSpPr>
        <p:sp>
          <p:nvSpPr>
            <p:cNvPr id="47" name="Organigramme : Connecteur 46">
              <a:extLst>
                <a:ext uri="{FF2B5EF4-FFF2-40B4-BE49-F238E27FC236}">
                  <a16:creationId xmlns:a16="http://schemas.microsoft.com/office/drawing/2014/main" id="{B449BDE4-D353-49E5-ACE1-296C600AB8CD}"/>
                </a:ext>
              </a:extLst>
            </p:cNvPr>
            <p:cNvSpPr/>
            <p:nvPr/>
          </p:nvSpPr>
          <p:spPr>
            <a:xfrm>
              <a:off x="10681063" y="4735460"/>
              <a:ext cx="1800000" cy="1800000"/>
            </a:xfrm>
            <a:prstGeom prst="flowChartConnector">
              <a:avLst/>
            </a:prstGeom>
            <a:blipFill dpi="0" rotWithShape="1">
              <a:blip r:embed="rId19"/>
              <a:srcRect/>
              <a:stretch>
                <a:fillRect l="-106000" r="-48000" b="-30000"/>
              </a:stretch>
            </a:blip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802660B-F66B-4AB1-9ADD-DEA31EDFEA4F}"/>
                </a:ext>
              </a:extLst>
            </p:cNvPr>
            <p:cNvSpPr/>
            <p:nvPr/>
          </p:nvSpPr>
          <p:spPr>
            <a:xfrm rot="18630332">
              <a:off x="10739899" y="4679137"/>
              <a:ext cx="1794398" cy="1960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3187798"/>
                </a:avLst>
              </a:prstTxWarp>
              <a:spAutoFit/>
            </a:bodyPr>
            <a:lstStyle/>
            <a:p>
              <a:pPr algn="ctr"/>
              <a:r>
                <a:rPr lang="fr-FR" sz="1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(ÉTS, 2020)</a:t>
              </a:r>
              <a:endParaRPr lang="fr-FR" sz="1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82" name="Graphique 81" descr="Maison">
            <a:extLst>
              <a:ext uri="{FF2B5EF4-FFF2-40B4-BE49-F238E27FC236}">
                <a16:creationId xmlns:a16="http://schemas.microsoft.com/office/drawing/2014/main" id="{7A7ED27F-6F54-4AB2-8CC4-FE377ED9832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677413" y="6725105"/>
            <a:ext cx="648000" cy="648000"/>
          </a:xfrm>
          <a:prstGeom prst="rect">
            <a:avLst/>
          </a:prstGeom>
        </p:spPr>
      </p:pic>
      <p:sp>
        <p:nvSpPr>
          <p:cNvPr id="89" name="ZoneTexte 88">
            <a:extLst>
              <a:ext uri="{FF2B5EF4-FFF2-40B4-BE49-F238E27FC236}">
                <a16:creationId xmlns:a16="http://schemas.microsoft.com/office/drawing/2014/main" id="{82CA563D-08F4-46E2-9D35-F1B801254FB5}"/>
              </a:ext>
            </a:extLst>
          </p:cNvPr>
          <p:cNvSpPr txBox="1"/>
          <p:nvPr/>
        </p:nvSpPr>
        <p:spPr>
          <a:xfrm>
            <a:off x="12796499" y="3728984"/>
            <a:ext cx="2367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latin typeface="Trajan Pro" panose="02020502050506020301" pitchFamily="18" charset="0"/>
              </a:rPr>
              <a:t>Micheline Bouchard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5B0ABCAC-4FED-4ED0-ADDA-4440D6F1BB86}"/>
              </a:ext>
            </a:extLst>
          </p:cNvPr>
          <p:cNvGrpSpPr/>
          <p:nvPr/>
        </p:nvGrpSpPr>
        <p:grpSpPr>
          <a:xfrm>
            <a:off x="14744105" y="4563137"/>
            <a:ext cx="1959956" cy="1881880"/>
            <a:chOff x="16312103" y="4774801"/>
            <a:chExt cx="1959956" cy="1881880"/>
          </a:xfrm>
        </p:grpSpPr>
        <p:sp>
          <p:nvSpPr>
            <p:cNvPr id="49" name="Organigramme : Connecteur 48">
              <a:extLst>
                <a:ext uri="{FF2B5EF4-FFF2-40B4-BE49-F238E27FC236}">
                  <a16:creationId xmlns:a16="http://schemas.microsoft.com/office/drawing/2014/main" id="{9130BF72-9CE2-4A60-B854-D50121FFBEB0}"/>
                </a:ext>
              </a:extLst>
            </p:cNvPr>
            <p:cNvSpPr/>
            <p:nvPr/>
          </p:nvSpPr>
          <p:spPr>
            <a:xfrm>
              <a:off x="16312103" y="4774801"/>
              <a:ext cx="1800000" cy="1800000"/>
            </a:xfrm>
            <a:prstGeom prst="flowChartConnector">
              <a:avLst/>
            </a:prstGeom>
            <a:blipFill dpi="0" rotWithShape="1">
              <a:blip r:embed="rId22"/>
              <a:srcRect/>
              <a:stretch>
                <a:fillRect l="-16000" r="-26000" b="-16000"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598E564-8F77-4BF9-9D87-73F6FA86D10B}"/>
                </a:ext>
              </a:extLst>
            </p:cNvPr>
            <p:cNvSpPr/>
            <p:nvPr/>
          </p:nvSpPr>
          <p:spPr>
            <a:xfrm rot="19615073">
              <a:off x="16514294" y="5102091"/>
              <a:ext cx="1757765" cy="155459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19995924"/>
                </a:avLst>
              </a:prstTxWarp>
              <a:spAutoFit/>
            </a:bodyPr>
            <a:lstStyle/>
            <a:p>
              <a:pPr algn="ctr"/>
              <a:r>
                <a:rPr lang="fr-FR" sz="1200" b="0" cap="none" spc="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(Pion, 2021)</a:t>
              </a:r>
            </a:p>
          </p:txBody>
        </p:sp>
      </p:grpSp>
      <p:pic>
        <p:nvPicPr>
          <p:cNvPr id="4" name="Graphique 3" descr="Engrenages">
            <a:extLst>
              <a:ext uri="{FF2B5EF4-FFF2-40B4-BE49-F238E27FC236}">
                <a16:creationId xmlns:a16="http://schemas.microsoft.com/office/drawing/2014/main" id="{081F01DB-EC0C-469C-A9FA-0A1384572AE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5350767" y="6743400"/>
            <a:ext cx="648000" cy="648000"/>
          </a:xfrm>
          <a:prstGeom prst="rect">
            <a:avLst/>
          </a:prstGeom>
        </p:spPr>
      </p:pic>
      <p:pic>
        <p:nvPicPr>
          <p:cNvPr id="7" name="Graphique 6" descr="Atome">
            <a:extLst>
              <a:ext uri="{FF2B5EF4-FFF2-40B4-BE49-F238E27FC236}">
                <a16:creationId xmlns:a16="http://schemas.microsoft.com/office/drawing/2014/main" id="{96D8C962-CD22-44F6-A70A-E5EE5CDF759F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2489821" y="6743173"/>
            <a:ext cx="648000" cy="648000"/>
          </a:xfrm>
          <a:prstGeom prst="rect">
            <a:avLst/>
          </a:prstGeom>
        </p:spPr>
      </p:pic>
      <p:grpSp>
        <p:nvGrpSpPr>
          <p:cNvPr id="63" name="Groupe 62">
            <a:extLst>
              <a:ext uri="{FF2B5EF4-FFF2-40B4-BE49-F238E27FC236}">
                <a16:creationId xmlns:a16="http://schemas.microsoft.com/office/drawing/2014/main" id="{39D58C79-1EAC-4C05-BA2D-D439AEF7AAF1}"/>
              </a:ext>
            </a:extLst>
          </p:cNvPr>
          <p:cNvGrpSpPr/>
          <p:nvPr/>
        </p:nvGrpSpPr>
        <p:grpSpPr>
          <a:xfrm>
            <a:off x="11932719" y="7676123"/>
            <a:ext cx="1919381" cy="1970489"/>
            <a:chOff x="13516200" y="7924661"/>
            <a:chExt cx="1919381" cy="1970489"/>
          </a:xfrm>
        </p:grpSpPr>
        <p:sp>
          <p:nvSpPr>
            <p:cNvPr id="48" name="Organigramme : Connecteur 47">
              <a:extLst>
                <a:ext uri="{FF2B5EF4-FFF2-40B4-BE49-F238E27FC236}">
                  <a16:creationId xmlns:a16="http://schemas.microsoft.com/office/drawing/2014/main" id="{990D1B09-0D14-4612-B7D2-06FEA3FCDAF9}"/>
                </a:ext>
              </a:extLst>
            </p:cNvPr>
            <p:cNvSpPr>
              <a:spLocks/>
            </p:cNvSpPr>
            <p:nvPr/>
          </p:nvSpPr>
          <p:spPr>
            <a:xfrm>
              <a:off x="13516200" y="7939098"/>
              <a:ext cx="1800000" cy="1800000"/>
            </a:xfrm>
            <a:prstGeom prst="flowChartConnector">
              <a:avLst/>
            </a:prstGeom>
            <a:blipFill dpi="0" rotWithShape="1">
              <a:blip r:embed="rId27"/>
              <a:srcRect/>
              <a:stretch>
                <a:fillRect l="-137000" t="-70000" r="-137000" b="-314000"/>
              </a:stretch>
            </a:blipFill>
            <a:ln>
              <a:solidFill>
                <a:srgbClr val="B221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C03D72D-9FB0-40AA-AC3A-19599796CA11}"/>
                </a:ext>
              </a:extLst>
            </p:cNvPr>
            <p:cNvSpPr/>
            <p:nvPr/>
          </p:nvSpPr>
          <p:spPr>
            <a:xfrm rot="18339630">
              <a:off x="13557089" y="8016658"/>
              <a:ext cx="1970489" cy="17864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20613200"/>
                </a:avLst>
              </a:prstTxWarp>
              <a:spAutoFit/>
            </a:bodyPr>
            <a:lstStyle/>
            <a:p>
              <a:pPr algn="ctr"/>
              <a:r>
                <a:rPr lang="fr-FR" sz="1200" b="0" cap="none" spc="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</a:t>
              </a:r>
              <a:r>
                <a:rPr lang="fr-FR" sz="1200" b="0" cap="none" spc="0" dirty="0" err="1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Cireau</a:t>
              </a:r>
              <a:r>
                <a:rPr lang="fr-FR" sz="1200" b="0" cap="none" spc="0" dirty="0">
                  <a:ln w="0"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, 2015)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3894437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28"/>
    </p:ext>
  </p:extLs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EBEBBFD5-92B0-4761-81BA-9594E69865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4D7ECD5-57CE-4A4B-955B-FFFB22A65B0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31858CFC-2DEB-4CFD-9CBA-E800919A6DF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87017" y="9949533"/>
            <a:ext cx="9239036" cy="1323439"/>
          </a:xfrm>
          <a:prstGeom prst="rect">
            <a:avLst/>
          </a:prstGeom>
          <a:noFill/>
          <a:ln>
            <a:solidFill>
              <a:srgbClr val="A9F9CD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Un </a:t>
            </a:r>
            <a:r>
              <a:rPr lang="en-US" sz="4000" b="1" dirty="0" err="1">
                <a:latin typeface="Trajan Pro" panose="02020502050506020301" pitchFamily="18" charset="0"/>
              </a:rPr>
              <a:t>accès</a:t>
            </a:r>
            <a:r>
              <a:rPr lang="en-US" sz="4000" b="1" dirty="0">
                <a:latin typeface="Trajan Pro" panose="02020502050506020301" pitchFamily="18" charset="0"/>
              </a:rPr>
              <a:t> à un plus grand </a:t>
            </a:r>
            <a:r>
              <a:rPr lang="en-US" sz="4000" b="1" dirty="0" err="1">
                <a:latin typeface="Trajan Pro" panose="02020502050506020301" pitchFamily="18" charset="0"/>
              </a:rPr>
              <a:t>éventail</a:t>
            </a:r>
            <a:r>
              <a:rPr lang="en-US" sz="4000" b="1" dirty="0">
                <a:latin typeface="Trajan Pro" panose="02020502050506020301" pitchFamily="18" charset="0"/>
              </a:rPr>
              <a:t> de </a:t>
            </a:r>
            <a:r>
              <a:rPr lang="en-US" sz="4000" b="1" dirty="0" err="1">
                <a:latin typeface="Trajan Pro" panose="02020502050506020301" pitchFamily="18" charset="0"/>
              </a:rPr>
              <a:t>compétences</a:t>
            </a:r>
            <a:r>
              <a:rPr lang="en-US" sz="4000" b="1" dirty="0">
                <a:latin typeface="Trajan Pro" panose="02020502050506020301" pitchFamily="18" charset="0"/>
              </a:rPr>
              <a:t>.</a:t>
            </a:r>
            <a:endParaRPr lang="fr-CA" sz="4000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E1F6FC1-9F13-4BDC-A5F3-37099BF8CA5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87017" y="4036415"/>
            <a:ext cx="9239037" cy="1938992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Des </a:t>
            </a:r>
            <a:r>
              <a:rPr lang="en-US" sz="4000" b="1" dirty="0" err="1">
                <a:latin typeface="Trajan Pro" panose="02020502050506020301" pitchFamily="18" charset="0"/>
              </a:rPr>
              <a:t>façons</a:t>
            </a:r>
            <a:r>
              <a:rPr lang="en-US" sz="4000" b="1" dirty="0">
                <a:latin typeface="Trajan Pro" panose="02020502050506020301" pitchFamily="18" charset="0"/>
              </a:rPr>
              <a:t> de </a:t>
            </a:r>
            <a:r>
              <a:rPr lang="en-US" sz="4000" b="1" dirty="0" err="1">
                <a:latin typeface="Trajan Pro" panose="02020502050506020301" pitchFamily="18" charset="0"/>
              </a:rPr>
              <a:t>penser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différentes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génèrent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davantage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d’idées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innovantes</a:t>
            </a:r>
            <a:r>
              <a:rPr lang="en-US" sz="4000" b="1" dirty="0">
                <a:latin typeface="Trajan Pro" panose="02020502050506020301" pitchFamily="18" charset="0"/>
              </a:rPr>
              <a:t>.</a:t>
            </a:r>
            <a:endParaRPr lang="fr-CA" sz="40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F81AEA1-B656-462F-ACF2-7BDD93C8C38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65245" y="7300750"/>
            <a:ext cx="9239037" cy="1323439"/>
          </a:xfrm>
          <a:prstGeom prst="rect">
            <a:avLst/>
          </a:prstGeom>
          <a:noFill/>
          <a:ln>
            <a:solidFill>
              <a:srgbClr val="F3C70D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Une </a:t>
            </a:r>
            <a:r>
              <a:rPr lang="en-US" sz="4000" b="1" dirty="0" err="1">
                <a:latin typeface="Trajan Pro" panose="02020502050506020301" pitchFamily="18" charset="0"/>
              </a:rPr>
              <a:t>meilleure</a:t>
            </a:r>
            <a:r>
              <a:rPr lang="en-US" sz="4000" b="1" dirty="0">
                <a:latin typeface="Trajan Pro" panose="02020502050506020301" pitchFamily="18" charset="0"/>
              </a:rPr>
              <a:t> representation des </a:t>
            </a:r>
            <a:r>
              <a:rPr lang="en-US" sz="4000" b="1" dirty="0" err="1">
                <a:latin typeface="Trajan Pro" panose="02020502050506020301" pitchFamily="18" charset="0"/>
              </a:rPr>
              <a:t>besoins</a:t>
            </a:r>
            <a:r>
              <a:rPr lang="en-US" sz="4000" b="1" dirty="0">
                <a:latin typeface="Trajan Pro" panose="02020502050506020301" pitchFamily="18" charset="0"/>
              </a:rPr>
              <a:t> de la population.</a:t>
            </a:r>
            <a:endParaRPr lang="fr-CA" sz="4000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3FEAC68-E28E-4106-BF95-E7931AF8F71E}"/>
              </a:ext>
            </a:extLst>
          </p:cNvPr>
          <p:cNvGrpSpPr/>
          <p:nvPr/>
        </p:nvGrpSpPr>
        <p:grpSpPr>
          <a:xfrm>
            <a:off x="10360296" y="457200"/>
            <a:ext cx="7497472" cy="12005167"/>
            <a:chOff x="10360296" y="457200"/>
            <a:chExt cx="7497472" cy="12005167"/>
          </a:xfrm>
        </p:grpSpPr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745331D5-2B5A-4C30-9C00-3496C77631AE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10360296" y="457200"/>
              <a:ext cx="7497472" cy="8026914"/>
              <a:chOff x="10360296" y="533400"/>
              <a:chExt cx="7497472" cy="8026914"/>
            </a:xfrm>
          </p:grpSpPr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D6B53873-9F20-4AA5-8F3A-7CCC27C46657}"/>
                  </a:ext>
                </a:extLst>
              </p:cNvPr>
              <p:cNvSpPr/>
              <p:nvPr/>
            </p:nvSpPr>
            <p:spPr>
              <a:xfrm>
                <a:off x="10360296" y="3233400"/>
                <a:ext cx="3600000" cy="3600000"/>
              </a:xfrm>
              <a:prstGeom prst="ellipse">
                <a:avLst/>
              </a:prstGeom>
              <a:solidFill>
                <a:srgbClr val="A9F9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>
                  <a:solidFill>
                    <a:schemeClr val="accent4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57AB0489-1F4E-4FF1-B535-1426705A7582}"/>
                  </a:ext>
                </a:extLst>
              </p:cNvPr>
              <p:cNvSpPr/>
              <p:nvPr/>
            </p:nvSpPr>
            <p:spPr>
              <a:xfrm>
                <a:off x="12701304" y="4060314"/>
                <a:ext cx="4500000" cy="4500000"/>
              </a:xfrm>
              <a:prstGeom prst="ellipse">
                <a:avLst/>
              </a:prstGeom>
              <a:solidFill>
                <a:srgbClr val="FFFF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>
                  <a:solidFill>
                    <a:schemeClr val="accent4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98CA0A8E-8D40-4AB8-9BB3-FDBDDD71ADDB}"/>
                  </a:ext>
                </a:extLst>
              </p:cNvPr>
              <p:cNvSpPr/>
              <p:nvPr/>
            </p:nvSpPr>
            <p:spPr>
              <a:xfrm>
                <a:off x="12457768" y="533400"/>
                <a:ext cx="5400000" cy="5400000"/>
              </a:xfrm>
              <a:prstGeom prst="ellipse">
                <a:avLst/>
              </a:prstGeom>
              <a:solidFill>
                <a:srgbClr val="FF0000">
                  <a:alpha val="60000"/>
                </a:srgbClr>
              </a:solidFill>
              <a:ln w="266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 sz="4000" b="1" dirty="0">
                  <a:latin typeface="Trajan Pro" panose="02020502050506020301" pitchFamily="18" charset="0"/>
                </a:endParaRPr>
              </a:p>
            </p:txBody>
          </p:sp>
        </p:grpSp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623EEAD3-C73F-4FC6-A6A4-4E5EF527F2C6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3681856" y="9923472"/>
              <a:ext cx="2538895" cy="2538895"/>
            </a:xfrm>
            <a:prstGeom prst="rect">
              <a:avLst/>
            </a:prstGeom>
          </p:spPr>
        </p:pic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2E8DB8C3-43DC-4856-BF02-F449A6690F9E}"/>
                </a:ext>
              </a:extLst>
            </p:cNvPr>
            <p:cNvCxnSpPr>
              <a:cxnSpLocks/>
            </p:cNvCxnSpPr>
            <p:nvPr>
              <p:custDataLst>
                <p:tags r:id="rId9"/>
              </p:custDataLst>
            </p:nvPr>
          </p:nvCxnSpPr>
          <p:spPr>
            <a:xfrm flipH="1">
              <a:off x="14943252" y="8484114"/>
              <a:ext cx="16102" cy="143935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81907DEA-303A-4131-84B8-83E75D1DD74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1BDB88E4-1E31-4F21-9BCF-FC44E13068C1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6A03725-B221-4E15-A898-23A3304EA060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31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61BDCC56-7D1B-486F-A2A1-A829206A21E9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6"/>
            </p:custDataLst>
          </p:nvPr>
        </p:nvSpPr>
        <p:spPr>
          <a:xfrm>
            <a:off x="914400" y="457200"/>
            <a:ext cx="10667999" cy="1601997"/>
          </a:xfrm>
          <a:prstGeom prst="rect">
            <a:avLst/>
          </a:prstGeom>
        </p:spPr>
        <p:txBody>
          <a:bodyPr anchor="ctr"/>
          <a:lstStyle/>
          <a:p>
            <a:r>
              <a:rPr lang="fr-CA" sz="4000" b="1" dirty="0">
                <a:latin typeface="Trajan Pro" panose="02020502050506020301" pitchFamily="18" charset="0"/>
              </a:rPr>
              <a:t>L’importance des équipes de travail diversifiées et multidisciplinaires </a:t>
            </a:r>
            <a:endParaRPr lang="uk-UA" sz="4000" b="1" dirty="0"/>
          </a:p>
        </p:txBody>
      </p:sp>
    </p:spTree>
    <p:extLst>
      <p:ext uri="{BB962C8B-B14F-4D97-AF65-F5344CB8AC3E}">
        <p14:creationId xmlns:p14="http://schemas.microsoft.com/office/powerpoint/2010/main" val="298150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4" grpId="0" animBg="1"/>
    </p:bldLst>
  </p:timing>
  <p:extLst mod="1">
    <p:ext uri="{6950BFC3-D8DA-4A85-94F7-54DA5524770B}">
      <p188:commentRel xmlns="" xmlns:p188="http://schemas.microsoft.com/office/powerpoint/2018/8/main" r:id="rId15"/>
    </p:ext>
  </p:extLs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2438400" y="5686799"/>
            <a:ext cx="10599020" cy="31393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CA" sz="6600" dirty="0">
                <a:solidFill>
                  <a:schemeClr val="bg1"/>
                </a:solidFill>
                <a:latin typeface="Trajan Pro" panose="02020502050506020301" pitchFamily="18" charset="0"/>
                <a:cs typeface="Helvetica"/>
              </a:rPr>
              <a:t>Les ingénieures de demain : qui sont-elles?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DE9A4DB9-D0F0-4D4F-836D-D095E38C1FD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115800" y="5237999"/>
            <a:ext cx="3240000" cy="324000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Graphique 2" descr="Point d’interrogation">
            <a:extLst>
              <a:ext uri="{FF2B5EF4-FFF2-40B4-BE49-F238E27FC236}">
                <a16:creationId xmlns:a16="http://schemas.microsoft.com/office/drawing/2014/main" id="{EB8854B8-6832-4A7A-A0B9-94EAA3F9540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564600" y="5686799"/>
            <a:ext cx="2342400" cy="23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89631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8"/>
    </p:ext>
  </p:extLs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onnecteur droit 9"/>
          <p:cNvCxnSpPr/>
          <p:nvPr>
            <p:custDataLst>
              <p:tags r:id="rId1"/>
            </p:custDataLst>
          </p:nvPr>
        </p:nvCxnSpPr>
        <p:spPr>
          <a:xfrm>
            <a:off x="6438900" y="8153400"/>
            <a:ext cx="5410200" cy="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22">
            <a:extLst>
              <a:ext uri="{FF2B5EF4-FFF2-40B4-BE49-F238E27FC236}">
                <a16:creationId xmlns:a16="http://schemas.microsoft.com/office/drawing/2014/main" id="{07BFB850-C549-43CC-BB3F-3A640C6565D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71725" y="4419600"/>
            <a:ext cx="13544550" cy="3323987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200" b="1" i="0" u="none" strike="noStrike" kern="1200" cap="none" spc="0" normalizeH="0" baseline="0" noProof="0" dirty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Trajan Pro" panose="02020502050506020301" pitchFamily="18" charset="0"/>
                <a:ea typeface="+mn-ea"/>
                <a:cs typeface="Helvetica"/>
              </a:rPr>
              <a:t>Votre opinion </a:t>
            </a: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200" b="1" i="0" u="none" strike="noStrike" kern="1200" cap="none" spc="0" normalizeH="0" baseline="0" noProof="0" dirty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Trajan Pro" panose="02020502050506020301" pitchFamily="18" charset="0"/>
                <a:ea typeface="+mn-ea"/>
                <a:cs typeface="Helvetica"/>
              </a:rPr>
              <a:t>a-t-elle changé?</a:t>
            </a: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Trajan Pro" panose="02020502050506020301" pitchFamily="18" charset="0"/>
              <a:ea typeface="+mn-e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17177225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4"/>
    </p:ext>
  </p:extLs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EBEBBFD5-92B0-4761-81BA-9594E69865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4D7ECD5-57CE-4A4B-955B-FFFB22A65B0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31858CFC-2DEB-4CFD-9CBA-E800919A6DF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91028" y="9512136"/>
            <a:ext cx="9239036" cy="1938992"/>
          </a:xfrm>
          <a:prstGeom prst="rect">
            <a:avLst/>
          </a:prstGeom>
          <a:noFill/>
          <a:ln>
            <a:solidFill>
              <a:srgbClr val="A9F9CD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Qui </a:t>
            </a:r>
            <a:r>
              <a:rPr lang="en-US" sz="4000" b="1" dirty="0" err="1">
                <a:latin typeface="Trajan Pro" panose="02020502050506020301" pitchFamily="18" charset="0"/>
              </a:rPr>
              <a:t>aime</a:t>
            </a:r>
            <a:r>
              <a:rPr lang="en-US" sz="4000" b="1" dirty="0">
                <a:latin typeface="Trajan Pro" panose="02020502050506020301" pitchFamily="18" charset="0"/>
              </a:rPr>
              <a:t> le plus faire de la </a:t>
            </a:r>
            <a:r>
              <a:rPr lang="en-US" sz="4000" b="1" dirty="0" err="1">
                <a:latin typeface="Trajan Pro" panose="02020502050506020301" pitchFamily="18" charset="0"/>
              </a:rPr>
              <a:t>programmation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informatique</a:t>
            </a:r>
            <a:r>
              <a:rPr lang="en-US" sz="4000" b="1" dirty="0">
                <a:latin typeface="Trajan Pro" panose="02020502050506020301" pitchFamily="18" charset="0"/>
              </a:rPr>
              <a:t>?</a:t>
            </a:r>
            <a:endParaRPr lang="fr-CA" sz="4000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E1F6FC1-9F13-4BDC-A5F3-37099BF8CA5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87017" y="3155239"/>
            <a:ext cx="9239037" cy="1323439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Qui a le plus de </a:t>
            </a:r>
            <a:r>
              <a:rPr lang="en-US" sz="4000" b="1" dirty="0" err="1">
                <a:latin typeface="Trajan Pro" panose="02020502050506020301" pitchFamily="18" charset="0"/>
              </a:rPr>
              <a:t>facilités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en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mathématiques</a:t>
            </a:r>
            <a:r>
              <a:rPr lang="en-US" sz="4000" b="1" dirty="0">
                <a:latin typeface="Trajan Pro" panose="02020502050506020301" pitchFamily="18" charset="0"/>
              </a:rPr>
              <a:t>?</a:t>
            </a:r>
            <a:endParaRPr lang="fr-CA" sz="40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F81AEA1-B656-462F-ACF2-7BDD93C8C38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91027" y="5274695"/>
            <a:ext cx="9239037" cy="1938992"/>
          </a:xfrm>
          <a:prstGeom prst="rect">
            <a:avLst/>
          </a:prstGeom>
          <a:noFill/>
          <a:ln>
            <a:solidFill>
              <a:srgbClr val="F3C70D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Qui </a:t>
            </a:r>
            <a:r>
              <a:rPr lang="en-US" sz="4000" b="1" dirty="0" err="1">
                <a:latin typeface="Trajan Pro" panose="02020502050506020301" pitchFamily="18" charset="0"/>
              </a:rPr>
              <a:t>aime</a:t>
            </a:r>
            <a:r>
              <a:rPr lang="en-US" sz="4000" b="1" dirty="0">
                <a:latin typeface="Trajan Pro" panose="02020502050506020301" pitchFamily="18" charset="0"/>
              </a:rPr>
              <a:t> le plus </a:t>
            </a:r>
            <a:r>
              <a:rPr lang="en-US" sz="4000" b="1" dirty="0" err="1">
                <a:latin typeface="Trajan Pro" panose="02020502050506020301" pitchFamily="18" charset="0"/>
              </a:rPr>
              <a:t>travailler</a:t>
            </a:r>
            <a:r>
              <a:rPr lang="en-US" sz="4000" b="1" dirty="0">
                <a:latin typeface="Trajan Pro" panose="02020502050506020301" pitchFamily="18" charset="0"/>
              </a:rPr>
              <a:t> dans </a:t>
            </a:r>
            <a:r>
              <a:rPr lang="en-US" sz="4000" b="1" dirty="0" err="1">
                <a:latin typeface="Trajan Pro" panose="02020502050506020301" pitchFamily="18" charset="0"/>
              </a:rPr>
              <a:t>une</a:t>
            </a:r>
            <a:r>
              <a:rPr lang="en-US" sz="4000" b="1" dirty="0">
                <a:latin typeface="Trajan Pro" panose="02020502050506020301" pitchFamily="18" charset="0"/>
              </a:rPr>
              <a:t> </a:t>
            </a:r>
            <a:r>
              <a:rPr lang="en-US" sz="4000" b="1" dirty="0" err="1">
                <a:latin typeface="Trajan Pro" panose="02020502050506020301" pitchFamily="18" charset="0"/>
              </a:rPr>
              <a:t>usine</a:t>
            </a:r>
            <a:r>
              <a:rPr lang="en-US" sz="4000" b="1" dirty="0">
                <a:latin typeface="Trajan Pro" panose="02020502050506020301" pitchFamily="18" charset="0"/>
              </a:rPr>
              <a:t> avec des machines?</a:t>
            </a:r>
            <a:endParaRPr lang="fr-CA" sz="4000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A3B3A0C-FED5-4A0F-A5DC-2BFF7B44C9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91029" y="8009704"/>
            <a:ext cx="9239035" cy="70788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rajan Pro" panose="02020502050506020301" pitchFamily="18" charset="0"/>
              </a:rPr>
              <a:t>Qui </a:t>
            </a:r>
            <a:r>
              <a:rPr lang="en-US" sz="4000" b="1" dirty="0" err="1">
                <a:latin typeface="Trajan Pro" panose="02020502050506020301" pitchFamily="18" charset="0"/>
              </a:rPr>
              <a:t>préfère</a:t>
            </a:r>
            <a:r>
              <a:rPr lang="en-US" sz="4000" b="1" dirty="0">
                <a:latin typeface="Trajan Pro" panose="02020502050506020301" pitchFamily="18" charset="0"/>
              </a:rPr>
              <a:t> les sciences?</a:t>
            </a:r>
            <a:endParaRPr lang="fr-CA" sz="4000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3FEAC68-E28E-4106-BF95-E7931AF8F71E}"/>
              </a:ext>
            </a:extLst>
          </p:cNvPr>
          <p:cNvGrpSpPr/>
          <p:nvPr/>
        </p:nvGrpSpPr>
        <p:grpSpPr>
          <a:xfrm>
            <a:off x="10360296" y="457200"/>
            <a:ext cx="7497472" cy="12005167"/>
            <a:chOff x="10360296" y="457200"/>
            <a:chExt cx="7497472" cy="12005167"/>
          </a:xfrm>
        </p:grpSpPr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745331D5-2B5A-4C30-9C00-3496C77631AE}"/>
                </a:ext>
              </a:extLst>
            </p:cNvPr>
            <p:cNvGrpSpPr/>
            <p:nvPr>
              <p:custDataLst>
                <p:tags r:id="rId8"/>
              </p:custDataLst>
            </p:nvPr>
          </p:nvGrpSpPr>
          <p:grpSpPr>
            <a:xfrm>
              <a:off x="10360296" y="457200"/>
              <a:ext cx="7497472" cy="8026914"/>
              <a:chOff x="10360296" y="533400"/>
              <a:chExt cx="7497472" cy="8026914"/>
            </a:xfrm>
          </p:grpSpPr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D6B53873-9F20-4AA5-8F3A-7CCC27C46657}"/>
                  </a:ext>
                </a:extLst>
              </p:cNvPr>
              <p:cNvSpPr/>
              <p:nvPr/>
            </p:nvSpPr>
            <p:spPr>
              <a:xfrm>
                <a:off x="10360296" y="3233400"/>
                <a:ext cx="3600000" cy="3600000"/>
              </a:xfrm>
              <a:prstGeom prst="ellipse">
                <a:avLst/>
              </a:prstGeom>
              <a:solidFill>
                <a:srgbClr val="A9F9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>
                  <a:solidFill>
                    <a:schemeClr val="accent4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57AB0489-1F4E-4FF1-B535-1426705A7582}"/>
                  </a:ext>
                </a:extLst>
              </p:cNvPr>
              <p:cNvSpPr/>
              <p:nvPr/>
            </p:nvSpPr>
            <p:spPr>
              <a:xfrm>
                <a:off x="12701304" y="4060314"/>
                <a:ext cx="4500000" cy="4500000"/>
              </a:xfrm>
              <a:prstGeom prst="ellipse">
                <a:avLst/>
              </a:prstGeom>
              <a:solidFill>
                <a:srgbClr val="FFFF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>
                  <a:solidFill>
                    <a:schemeClr val="accent4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98CA0A8E-8D40-4AB8-9BB3-FDBDDD71ADDB}"/>
                  </a:ext>
                </a:extLst>
              </p:cNvPr>
              <p:cNvSpPr/>
              <p:nvPr/>
            </p:nvSpPr>
            <p:spPr>
              <a:xfrm>
                <a:off x="12457768" y="533400"/>
                <a:ext cx="5400000" cy="5400000"/>
              </a:xfrm>
              <a:prstGeom prst="ellipse">
                <a:avLst/>
              </a:prstGeom>
              <a:solidFill>
                <a:srgbClr val="FF0000">
                  <a:alpha val="60000"/>
                </a:srgbClr>
              </a:solidFill>
              <a:ln w="266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CA" sz="4000" b="1" dirty="0">
                    <a:latin typeface="Trajan Pro" panose="02020502050506020301" pitchFamily="18" charset="0"/>
                  </a:rPr>
                  <a:t>Votre opinion </a:t>
                </a:r>
              </a:p>
              <a:p>
                <a:pPr algn="ctr"/>
                <a:r>
                  <a:rPr lang="fr-CA" sz="4000" b="1" dirty="0">
                    <a:latin typeface="Trajan Pro" panose="02020502050506020301" pitchFamily="18" charset="0"/>
                  </a:rPr>
                  <a:t>a-t-elle changé?</a:t>
                </a:r>
              </a:p>
            </p:txBody>
          </p:sp>
        </p:grpSp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623EEAD3-C73F-4FC6-A6A4-4E5EF527F2C6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3681856" y="9923472"/>
              <a:ext cx="2538895" cy="2538895"/>
            </a:xfrm>
            <a:prstGeom prst="rect">
              <a:avLst/>
            </a:prstGeom>
          </p:spPr>
        </p:pic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2E8DB8C3-43DC-4856-BF02-F449A6690F9E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 flipH="1">
              <a:off x="14943252" y="8484114"/>
              <a:ext cx="16102" cy="143935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81907DEA-303A-4131-84B8-83E75D1DD74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1BDB88E4-1E31-4F21-9BCF-FC44E13068C1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6A03725-B221-4E15-A898-23A3304EA060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34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61BDCC56-7D1B-486F-A2A1-A829206A21E9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7"/>
            </p:custDataLst>
          </p:nvPr>
        </p:nvSpPr>
        <p:spPr>
          <a:xfrm>
            <a:off x="914400" y="457200"/>
            <a:ext cx="10667999" cy="1601997"/>
          </a:xfrm>
          <a:prstGeom prst="rect">
            <a:avLst/>
          </a:prstGeom>
        </p:spPr>
        <p:txBody>
          <a:bodyPr anchor="ctr"/>
          <a:lstStyle/>
          <a:p>
            <a:r>
              <a:rPr lang="fr-CA" sz="4000" b="1" dirty="0">
                <a:latin typeface="Trajan Pro" panose="02020502050506020301" pitchFamily="18" charset="0"/>
              </a:rPr>
              <a:t>Dans la société, plusieurs croyances concernant les intérêts des jeunes circulent. </a:t>
            </a:r>
            <a:endParaRPr lang="uk-UA" sz="4000" b="1" dirty="0"/>
          </a:p>
        </p:txBody>
      </p:sp>
    </p:spTree>
    <p:extLst>
      <p:ext uri="{BB962C8B-B14F-4D97-AF65-F5344CB8AC3E}">
        <p14:creationId xmlns:p14="http://schemas.microsoft.com/office/powerpoint/2010/main" val="401093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4" grpId="0" animBg="1"/>
      <p:bldP spid="25" grpId="0" animBg="1"/>
    </p:bldLst>
  </p:timing>
  <p:extLst mod="1">
    <p:ext uri="{6950BFC3-D8DA-4A85-94F7-54DA5524770B}">
      <p188:commentRel xmlns="" xmlns:p188="http://schemas.microsoft.com/office/powerpoint/2018/8/main" r:id="rId15"/>
    </p:ext>
  </p:extLs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2371725" y="4419600"/>
            <a:ext cx="13544550" cy="3323987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7200" b="1" dirty="0">
                <a:solidFill>
                  <a:srgbClr val="F2F2F5"/>
                </a:solidFill>
                <a:latin typeface="Trajan Pro" panose="02020502050506020301" pitchFamily="18" charset="0"/>
                <a:cs typeface="Helvetica"/>
              </a:rPr>
              <a:t>Une dernière </a:t>
            </a: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7200" b="1" dirty="0">
                <a:solidFill>
                  <a:srgbClr val="F2F2F5"/>
                </a:solidFill>
                <a:latin typeface="Trajan Pro" panose="02020502050506020301" pitchFamily="18" charset="0"/>
                <a:cs typeface="Helvetica"/>
              </a:rPr>
              <a:t>invention</a:t>
            </a: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Trajan Pro" panose="02020502050506020301" pitchFamily="18" charset="0"/>
              <a:ea typeface="+mn-ea"/>
              <a:cs typeface="Helvetica"/>
            </a:endParaRPr>
          </a:p>
        </p:txBody>
      </p:sp>
      <p:cxnSp>
        <p:nvCxnSpPr>
          <p:cNvPr id="10" name="Connecteur droit 9"/>
          <p:cNvCxnSpPr/>
          <p:nvPr>
            <p:custDataLst>
              <p:tags r:id="rId2"/>
            </p:custDataLst>
          </p:nvPr>
        </p:nvCxnSpPr>
        <p:spPr>
          <a:xfrm>
            <a:off x="6438900" y="8153400"/>
            <a:ext cx="5410200" cy="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5222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llipse 23">
            <a:extLst>
              <a:ext uri="{FF2B5EF4-FFF2-40B4-BE49-F238E27FC236}">
                <a16:creationId xmlns:a16="http://schemas.microsoft.com/office/drawing/2014/main" id="{22E7E4EC-8844-48B4-AF89-14680C0A229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601200" y="7106496"/>
            <a:ext cx="6409215" cy="6418760"/>
          </a:xfrm>
          <a:prstGeom prst="ellipse">
            <a:avLst/>
          </a:prstGeom>
          <a:blipFill dpi="0"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rcRect/>
            <a:stretch>
              <a:fillRect l="-7000" t="-7000" r="-7000" b="-7000"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EA640D2-BB26-433C-87C0-12A9BFCB191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0"/>
            <a:ext cx="9067800" cy="13716000"/>
            <a:chOff x="2133600" y="0"/>
            <a:chExt cx="9067800" cy="13716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44A1001-1233-420F-BCE0-4E23BC2AC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r="16147"/>
            <a:stretch/>
          </p:blipFill>
          <p:spPr>
            <a:xfrm>
              <a:off x="2133600" y="0"/>
              <a:ext cx="9067800" cy="13716000"/>
            </a:xfrm>
            <a:prstGeom prst="rect">
              <a:avLst/>
            </a:prstGeom>
          </p:spPr>
        </p:pic>
        <p:sp>
          <p:nvSpPr>
            <p:cNvPr id="14" name="Rectangle : en biseau 13">
              <a:extLst>
                <a:ext uri="{FF2B5EF4-FFF2-40B4-BE49-F238E27FC236}">
                  <a16:creationId xmlns:a16="http://schemas.microsoft.com/office/drawing/2014/main" id="{F1687AA3-8E05-4E6A-8B9E-B7C17CA0511D}"/>
                </a:ext>
              </a:extLst>
            </p:cNvPr>
            <p:cNvSpPr/>
            <p:nvPr/>
          </p:nvSpPr>
          <p:spPr>
            <a:xfrm>
              <a:off x="4411185" y="11201400"/>
              <a:ext cx="4536000" cy="1368000"/>
            </a:xfrm>
            <a:prstGeom prst="bevel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2400" b="1" dirty="0" err="1">
                  <a:latin typeface="Trajan Pro" panose="02020502050506020301" pitchFamily="18" charset="0"/>
                  <a:cs typeface="Helvetica" panose="020B0604020202020204" pitchFamily="34" charset="0"/>
                </a:rPr>
                <a:t>Letitia</a:t>
              </a:r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 </a:t>
              </a:r>
              <a:r>
                <a:rPr lang="fr-CA" sz="2400" b="1" dirty="0" err="1">
                  <a:latin typeface="Trajan Pro" panose="02020502050506020301" pitchFamily="18" charset="0"/>
                  <a:cs typeface="Helvetica" panose="020B0604020202020204" pitchFamily="34" charset="0"/>
                </a:rPr>
                <a:t>Geer</a:t>
              </a:r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 </a:t>
              </a:r>
            </a:p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(1852-1935) </a:t>
              </a:r>
            </a:p>
          </p:txBody>
        </p:sp>
      </p:grpSp>
      <p:sp>
        <p:nvSpPr>
          <p:cNvPr id="20" name="Ellipse 19">
            <a:extLst>
              <a:ext uri="{FF2B5EF4-FFF2-40B4-BE49-F238E27FC236}">
                <a16:creationId xmlns:a16="http://schemas.microsoft.com/office/drawing/2014/main" id="{70AF484E-38FA-40EB-83A5-CC72A57356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360296" y="3233400"/>
            <a:ext cx="3600000" cy="3600000"/>
          </a:xfrm>
          <a:prstGeom prst="ellipse">
            <a:avLst/>
          </a:prstGeom>
          <a:solidFill>
            <a:srgbClr val="A9F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89477D4-E550-492C-A47A-4634BF4079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2701304" y="4060314"/>
            <a:ext cx="4500000" cy="4500000"/>
          </a:xfrm>
          <a:prstGeom prst="ellipse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7ECC620-0898-47BE-A193-9FB5E738B73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2457768" y="533400"/>
            <a:ext cx="5400000" cy="5400000"/>
          </a:xfrm>
          <a:prstGeom prst="ellipse">
            <a:avLst/>
          </a:prstGeom>
          <a:solidFill>
            <a:srgbClr val="FF0000">
              <a:alpha val="60000"/>
            </a:srgb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C99DB0A-05DB-4E3D-BB4E-79958A0605B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3493344" y="6310314"/>
            <a:ext cx="332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400" b="1" dirty="0">
                <a:latin typeface="Trajan Pro" panose="02020502050506020301" pitchFamily="18" charset="0"/>
              </a:rPr>
              <a:t>En 1899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96E2353-BBB6-4308-8545-083D3F360979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2" r="12625"/>
          <a:stretch/>
        </p:blipFill>
        <p:spPr>
          <a:xfrm>
            <a:off x="1752600" y="3200400"/>
            <a:ext cx="5441001" cy="727123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BE6AAAD-383E-4CDC-B17D-EF15E8807C1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152545" y="10163861"/>
            <a:ext cx="2162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</a:t>
            </a:r>
            <a:r>
              <a:rPr lang="fr-CA" sz="1400" dirty="0" err="1">
                <a:solidFill>
                  <a:schemeClr val="bg2"/>
                </a:solidFill>
              </a:rPr>
              <a:t>Medsource</a:t>
            </a:r>
            <a:r>
              <a:rPr lang="fr-CA" sz="1400" dirty="0">
                <a:solidFill>
                  <a:schemeClr val="bg2"/>
                </a:solidFill>
              </a:rPr>
              <a:t> </a:t>
            </a:r>
            <a:r>
              <a:rPr lang="fr-CA" sz="1400" dirty="0" err="1">
                <a:solidFill>
                  <a:schemeClr val="bg2"/>
                </a:solidFill>
              </a:rPr>
              <a:t>Labs</a:t>
            </a:r>
            <a:r>
              <a:rPr lang="fr-CA" sz="1400" dirty="0">
                <a:solidFill>
                  <a:schemeClr val="bg2"/>
                </a:solidFill>
              </a:rPr>
              <a:t>, 2021)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DBB718CB-BF1A-4702-A40D-5282C8A6C10A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BCC89FE8-72F4-4B99-8EA5-86A2BCA39FA4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21</a:t>
              </a:r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9AC6A333-E8A0-4DBB-9E26-B477CFA19924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A0B67303-A299-4E93-8B63-009B6B711DA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D1C4A632-21FD-444E-8CBA-5D633CFA0E25}"/>
              </a:ext>
            </a:extLst>
          </p:cNvPr>
          <p:cNvSpPr txBox="1"/>
          <p:nvPr/>
        </p:nvSpPr>
        <p:spPr>
          <a:xfrm>
            <a:off x="12400793" y="2376841"/>
            <a:ext cx="55139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solidFill>
                  <a:schemeClr val="bg2"/>
                </a:solidFill>
                <a:latin typeface="Trajan Pro" panose="02020502050506020301" pitchFamily="18" charset="0"/>
              </a:rPr>
              <a:t>La seringue médicale</a:t>
            </a:r>
          </a:p>
        </p:txBody>
      </p:sp>
    </p:spTree>
    <p:extLst>
      <p:ext uri="{BB962C8B-B14F-4D97-AF65-F5344CB8AC3E}">
        <p14:creationId xmlns:p14="http://schemas.microsoft.com/office/powerpoint/2010/main" val="3450976392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7"/>
    </p:ext>
  </p:extLs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D09D5FD5-53C6-47CA-AC21-BABF297FB45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778"/>
          <a:stretch/>
        </p:blipFill>
        <p:spPr>
          <a:xfrm>
            <a:off x="0" y="11286471"/>
            <a:ext cx="18288000" cy="2431019"/>
          </a:xfrm>
          <a:prstGeom prst="rect">
            <a:avLst/>
          </a:prstGeom>
        </p:spPr>
      </p:pic>
      <p:grpSp>
        <p:nvGrpSpPr>
          <p:cNvPr id="29" name="Groupe 28">
            <a:extLst>
              <a:ext uri="{FF2B5EF4-FFF2-40B4-BE49-F238E27FC236}">
                <a16:creationId xmlns:a16="http://schemas.microsoft.com/office/drawing/2014/main" id="{93A673E7-06D2-400C-B118-44BFA52941EE}"/>
              </a:ext>
            </a:extLst>
          </p:cNvPr>
          <p:cNvGrpSpPr/>
          <p:nvPr/>
        </p:nvGrpSpPr>
        <p:grpSpPr>
          <a:xfrm>
            <a:off x="13508406" y="1524000"/>
            <a:ext cx="762000" cy="2659365"/>
            <a:chOff x="13508406" y="1834200"/>
            <a:chExt cx="762000" cy="2659365"/>
          </a:xfrm>
        </p:grpSpPr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013ADF20-8BAA-41E8-A7CC-DCDBB03873C7}"/>
                </a:ext>
              </a:extLst>
            </p:cNvPr>
            <p:cNvCxnSpPr>
              <a:cxnSpLocks/>
            </p:cNvCxnSpPr>
            <p:nvPr>
              <p:custDataLst>
                <p:tags r:id="rId13"/>
              </p:custDataLst>
            </p:nvPr>
          </p:nvCxnSpPr>
          <p:spPr>
            <a:xfrm>
              <a:off x="13889404" y="1834200"/>
              <a:ext cx="0" cy="144240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C3F9D9DD-6797-4482-AFDB-6E810AAFB4F3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3660804" y="3276600"/>
              <a:ext cx="457200" cy="91291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32" name="Rectangle : coins arrondis 31">
              <a:extLst>
                <a:ext uri="{FF2B5EF4-FFF2-40B4-BE49-F238E27FC236}">
                  <a16:creationId xmlns:a16="http://schemas.microsoft.com/office/drawing/2014/main" id="{A08D9805-8B19-45BB-8212-24F915B3ECEA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3508406" y="3580655"/>
              <a:ext cx="762000" cy="912910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521D3230-2057-4385-8873-C8BB574E5593}"/>
              </a:ext>
            </a:extLst>
          </p:cNvPr>
          <p:cNvGrpSpPr/>
          <p:nvPr/>
        </p:nvGrpSpPr>
        <p:grpSpPr>
          <a:xfrm>
            <a:off x="4017596" y="1524000"/>
            <a:ext cx="762000" cy="2659365"/>
            <a:chOff x="4017596" y="1834200"/>
            <a:chExt cx="762000" cy="2659365"/>
          </a:xfrm>
        </p:grpSpPr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A1995B90-C48C-4148-A5B6-C0EE4D2766E1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>
              <a:off x="4398596" y="1834200"/>
              <a:ext cx="0" cy="144240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2B27CE73-C632-4DBF-90FE-33B2E1A3F95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169996" y="3276600"/>
              <a:ext cx="457200" cy="91291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28" name="Rectangle : coins arrondis 27">
              <a:extLst>
                <a:ext uri="{FF2B5EF4-FFF2-40B4-BE49-F238E27FC236}">
                  <a16:creationId xmlns:a16="http://schemas.microsoft.com/office/drawing/2014/main" id="{04D01AB8-7375-436A-BE03-C1D1DF8A46DC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017596" y="3580655"/>
              <a:ext cx="762000" cy="91291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03D37149-3F0B-4DF0-B102-833ECA8753A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914403" y="422577"/>
            <a:ext cx="14935197" cy="1601997"/>
          </a:xfrm>
          <a:prstGeom prst="rect">
            <a:avLst/>
          </a:prstGeom>
        </p:spPr>
        <p:txBody>
          <a:bodyPr anchor="ctr"/>
          <a:lstStyle/>
          <a:p>
            <a:r>
              <a:rPr lang="en-US" sz="5400" b="1" dirty="0">
                <a:latin typeface="Trajan Pro" panose="02020502050506020301" pitchFamily="18" charset="0"/>
              </a:rPr>
              <a:t>L’invention de la seringue médicale</a:t>
            </a:r>
            <a:endParaRPr lang="uk-UA" sz="5400" b="1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4D7ECD5-57CE-4A4B-955B-FFFB22A65B09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42AFA0B0-EE3F-41FC-90A3-CA458C9E1F3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705600" y="12147599"/>
            <a:ext cx="1063888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(OEB, s.d.)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6BF64F4-48C6-4075-9D74-0273FF22901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3938349" y="12147599"/>
            <a:ext cx="1063888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(OEB, s.d.)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8CEA8E5-95BE-45E7-A60A-C00CD93820C1}"/>
              </a:ext>
            </a:extLst>
          </p:cNvPr>
          <p:cNvGrpSpPr/>
          <p:nvPr/>
        </p:nvGrpSpPr>
        <p:grpSpPr>
          <a:xfrm>
            <a:off x="1066800" y="3581400"/>
            <a:ext cx="16154402" cy="9067801"/>
            <a:chOff x="1066800" y="3657600"/>
            <a:chExt cx="16154402" cy="9067801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3BBBE36F-C616-4F7E-B543-99904F2B18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33" t="19334" r="26000" b="19835"/>
            <a:stretch/>
          </p:blipFill>
          <p:spPr>
            <a:xfrm rot="5400000">
              <a:off x="4610100" y="114300"/>
              <a:ext cx="9067801" cy="16154402"/>
            </a:xfrm>
            <a:prstGeom prst="rect">
              <a:avLst/>
            </a:prstGeom>
          </p:spPr>
        </p:pic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898583BF-73BB-430B-AB9F-A6354EE2BF45}"/>
                </a:ext>
              </a:extLst>
            </p:cNvPr>
            <p:cNvGrpSpPr/>
            <p:nvPr/>
          </p:nvGrpSpPr>
          <p:grpSpPr>
            <a:xfrm>
              <a:off x="1911251" y="4343399"/>
              <a:ext cx="14465498" cy="7703835"/>
              <a:chOff x="1911251" y="3473398"/>
              <a:chExt cx="14465498" cy="7703835"/>
            </a:xfrm>
          </p:grpSpPr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92C9426A-7A70-4FCA-B143-E66E5EE3048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99" b="11995"/>
              <a:stretch/>
            </p:blipFill>
            <p:spPr>
              <a:xfrm>
                <a:off x="9144000" y="3473398"/>
                <a:ext cx="7232749" cy="7703835"/>
              </a:xfrm>
              <a:prstGeom prst="rect">
                <a:avLst/>
              </a:prstGeom>
            </p:spPr>
          </p:pic>
          <p:pic>
            <p:nvPicPr>
              <p:cNvPr id="8" name="Image 7">
                <a:extLst>
                  <a:ext uri="{FF2B5EF4-FFF2-40B4-BE49-F238E27FC236}">
                    <a16:creationId xmlns:a16="http://schemas.microsoft.com/office/drawing/2014/main" id="{A72173C8-F108-449B-A353-5480C31ADA9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 rotWithShape="1"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71" b="12023"/>
              <a:stretch/>
            </p:blipFill>
            <p:spPr>
              <a:xfrm>
                <a:off x="1911251" y="3473398"/>
                <a:ext cx="7232749" cy="7703835"/>
              </a:xfrm>
              <a:prstGeom prst="rect">
                <a:avLst/>
              </a:prstGeom>
            </p:spPr>
          </p:pic>
        </p:grp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CC2ABF1A-E7EB-40BC-84BB-F17AAD659879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44BA1314-66FF-4DBB-9753-1565FF19E008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37</a:t>
              </a:r>
            </a:p>
          </p:txBody>
        </p: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CAD29AA8-1D39-411F-899A-80031476BCDF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Image 23">
            <a:extLst>
              <a:ext uri="{FF2B5EF4-FFF2-40B4-BE49-F238E27FC236}">
                <a16:creationId xmlns:a16="http://schemas.microsoft.com/office/drawing/2014/main" id="{C4FADB53-84B6-40E1-AD17-4C51D4B43C35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C876A9C7-69B6-48AF-8C1E-50050EB9FAF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5392400" y="11658600"/>
            <a:ext cx="1073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(OEB, s.d.)</a:t>
            </a:r>
          </a:p>
        </p:txBody>
      </p:sp>
    </p:spTree>
    <p:extLst>
      <p:ext uri="{BB962C8B-B14F-4D97-AF65-F5344CB8AC3E}">
        <p14:creationId xmlns:p14="http://schemas.microsoft.com/office/powerpoint/2010/main" val="37321225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8288000" cy="2209800"/>
          </a:xfrm>
          <a:prstGeom prst="rect">
            <a:avLst/>
          </a:prstGeom>
          <a:solidFill>
            <a:schemeClr val="tx1"/>
          </a:solidFill>
        </p:spPr>
        <p:txBody>
          <a:bodyPr wrap="square" tIns="0" rIns="0" bIns="0" rtlCol="0" anchor="ctr">
            <a:no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7200" b="1" dirty="0">
                <a:solidFill>
                  <a:srgbClr val="F2F2F5"/>
                </a:solidFill>
                <a:latin typeface="Trajan Pro" panose="02020502050506020301" pitchFamily="18" charset="0"/>
                <a:cs typeface="Helvetica"/>
              </a:rPr>
              <a:t>MÉDIAGRAPHIE</a:t>
            </a: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Trajan Pro" panose="02020502050506020301" pitchFamily="18" charset="0"/>
              <a:ea typeface="+mn-ea"/>
              <a:cs typeface="Helvetica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8F4E9E5-DACD-4DCF-B76B-A74D251077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95400" y="2286000"/>
            <a:ext cx="15697200" cy="1166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/>
              <a:t>Si/</a:t>
            </a:r>
            <a:r>
              <a:rPr lang="en-US" sz="1600" dirty="0" err="1"/>
              <a:t>si</a:t>
            </a:r>
            <a:r>
              <a:rPr lang="en-US" sz="1600" dirty="0"/>
              <a:t>, les femmes existent. (2016). </a:t>
            </a:r>
            <a:r>
              <a:rPr lang="en-US" sz="1600" i="1" dirty="0"/>
              <a:t>Tabitha Babbitt</a:t>
            </a:r>
            <a:r>
              <a:rPr lang="en-US" sz="1600" dirty="0"/>
              <a:t>. </a:t>
            </a:r>
            <a:r>
              <a:rPr lang="en-US" sz="1600" dirty="0">
                <a:hlinkClick r:id="rId5"/>
              </a:rPr>
              <a:t>https://www.sisilesfemmes.fr/2016/11/11/tabitha-babbitt/</a:t>
            </a: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 err="1"/>
              <a:t>Whipsaw</a:t>
            </a:r>
            <a:r>
              <a:rPr lang="fr-CA" sz="1600" dirty="0"/>
              <a:t>. (s.d.). Dans Wikipédia. </a:t>
            </a:r>
            <a:r>
              <a:rPr lang="fr-CA" sz="1600" dirty="0">
                <a:hlinkClick r:id="rId6"/>
              </a:rPr>
              <a:t>https://en.wikipedia.org/wiki/Whipsaw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York Saw &amp; Knife. (s.d.). </a:t>
            </a:r>
            <a:r>
              <a:rPr lang="fr-CA" sz="1600" i="1" dirty="0" err="1"/>
              <a:t>History</a:t>
            </a:r>
            <a:r>
              <a:rPr lang="fr-CA" sz="1600" i="1" dirty="0"/>
              <a:t> Of The </a:t>
            </a:r>
            <a:r>
              <a:rPr lang="fr-CA" sz="1600" i="1" dirty="0" err="1"/>
              <a:t>Circular</a:t>
            </a:r>
            <a:r>
              <a:rPr lang="fr-CA" sz="1600" i="1" dirty="0"/>
              <a:t> Saw</a:t>
            </a:r>
            <a:r>
              <a:rPr lang="fr-CA" sz="1600" dirty="0"/>
              <a:t>. </a:t>
            </a:r>
            <a:r>
              <a:rPr lang="fr-CA" sz="1600" dirty="0">
                <a:hlinkClick r:id="rId7"/>
              </a:rPr>
              <a:t>https://www.yorksaw.com/history-circular-saw/</a:t>
            </a: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/>
              <a:t>Barrett, P. (2020, 2 </a:t>
            </a:r>
            <a:r>
              <a:rPr lang="en-US" sz="1600" dirty="0" err="1"/>
              <a:t>juillet</a:t>
            </a:r>
            <a:r>
              <a:rPr lang="en-US" sz="1600" dirty="0"/>
              <a:t>). </a:t>
            </a:r>
            <a:r>
              <a:rPr lang="en-US" sz="1600" i="1" dirty="0"/>
              <a:t>Tabitha Babbitt</a:t>
            </a:r>
            <a:r>
              <a:rPr lang="en-US" sz="1600" dirty="0"/>
              <a:t>. Mills Archive. </a:t>
            </a:r>
            <a:r>
              <a:rPr lang="en-US" sz="1600" dirty="0">
                <a:hlinkClick r:id="rId8"/>
              </a:rPr>
              <a:t>https://new.millsarchive.org/2020/07/02/tabitha-babbitt-1779-1853/</a:t>
            </a: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Library of </a:t>
            </a:r>
            <a:r>
              <a:rPr lang="fr-CA" sz="1600" dirty="0" err="1"/>
              <a:t>Congress</a:t>
            </a:r>
            <a:r>
              <a:rPr lang="fr-CA" sz="1600" dirty="0"/>
              <a:t>. (s.d.). </a:t>
            </a:r>
            <a:r>
              <a:rPr lang="fr-CA" sz="1600" i="1" dirty="0"/>
              <a:t>Portrait of Nancy Maria Donaldson Johnson</a:t>
            </a:r>
            <a:r>
              <a:rPr lang="fr-CA" sz="1600" dirty="0"/>
              <a:t>. </a:t>
            </a:r>
            <a:r>
              <a:rPr lang="fr-CA" sz="1600" dirty="0">
                <a:hlinkClick r:id="rId9"/>
              </a:rPr>
              <a:t>https://www.loc.gov/item/2018645040/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National Museum of American </a:t>
            </a:r>
            <a:r>
              <a:rPr lang="fr-CA" sz="1600" dirty="0" err="1"/>
              <a:t>History</a:t>
            </a:r>
            <a:r>
              <a:rPr lang="fr-CA" sz="1600" dirty="0"/>
              <a:t> (NMAH). (s.d.). </a:t>
            </a:r>
            <a:r>
              <a:rPr lang="fr-CA" sz="1600" i="1" dirty="0" err="1"/>
              <a:t>Making</a:t>
            </a:r>
            <a:r>
              <a:rPr lang="fr-CA" sz="1600" i="1" dirty="0"/>
              <a:t> </a:t>
            </a:r>
            <a:r>
              <a:rPr lang="fr-CA" sz="1600" i="1" dirty="0" err="1"/>
              <a:t>ice</a:t>
            </a:r>
            <a:r>
              <a:rPr lang="fr-CA" sz="1600" i="1" dirty="0"/>
              <a:t> </a:t>
            </a:r>
            <a:r>
              <a:rPr lang="fr-CA" sz="1600" i="1" dirty="0" err="1"/>
              <a:t>cream</a:t>
            </a:r>
            <a:r>
              <a:rPr lang="fr-CA" sz="1600" i="1" dirty="0"/>
              <a:t> like </a:t>
            </a:r>
            <a:r>
              <a:rPr lang="fr-CA" sz="1600" i="1" dirty="0" err="1"/>
              <a:t>it’s</a:t>
            </a:r>
            <a:r>
              <a:rPr lang="fr-CA" sz="1600" i="1" dirty="0"/>
              <a:t> 1927</a:t>
            </a:r>
            <a:r>
              <a:rPr lang="fr-CA" sz="1600" dirty="0"/>
              <a:t>. </a:t>
            </a:r>
            <a:r>
              <a:rPr lang="fr-CA" sz="1600" dirty="0">
                <a:hlinkClick r:id="rId10"/>
              </a:rPr>
              <a:t>https://americanhistory.si.edu/blog/ice-cream-1927</a:t>
            </a: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err="1"/>
              <a:t>Vailles</a:t>
            </a:r>
            <a:r>
              <a:rPr lang="en-US" sz="1600" dirty="0"/>
              <a:t>, A. (2021, 26 </a:t>
            </a:r>
            <a:r>
              <a:rPr lang="en-US" sz="1600" dirty="0" err="1"/>
              <a:t>juillet</a:t>
            </a:r>
            <a:r>
              <a:rPr lang="en-US" sz="1600" dirty="0"/>
              <a:t>). </a:t>
            </a:r>
            <a:r>
              <a:rPr lang="en-US" sz="1600" i="1" dirty="0"/>
              <a:t>5 femmes qui </a:t>
            </a:r>
            <a:r>
              <a:rPr lang="en-US" sz="1600" i="1" dirty="0" err="1"/>
              <a:t>ont</a:t>
            </a:r>
            <a:r>
              <a:rPr lang="en-US" sz="1600" i="1" dirty="0"/>
              <a:t> </a:t>
            </a:r>
            <a:r>
              <a:rPr lang="en-US" sz="1600" i="1" dirty="0" err="1"/>
              <a:t>marqué</a:t>
            </a:r>
            <a:r>
              <a:rPr lang="en-US" sz="1600" i="1" dirty="0"/>
              <a:t> le genie</a:t>
            </a:r>
            <a:r>
              <a:rPr lang="en-US" sz="1600" dirty="0"/>
              <a:t>. </a:t>
            </a:r>
            <a:r>
              <a:rPr lang="en-US" sz="1600" dirty="0" err="1"/>
              <a:t>Génie-inc</a:t>
            </a:r>
            <a:r>
              <a:rPr lang="en-US" sz="1600" dirty="0"/>
              <a:t>. </a:t>
            </a:r>
            <a:r>
              <a:rPr lang="en-US" sz="1600" dirty="0">
                <a:hlinkClick r:id="rId11"/>
              </a:rPr>
              <a:t>https://www.genie-inc.com/5-femmes-ont-marque-genie/</a:t>
            </a: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/>
              <a:t>Pilato, D. E. (</a:t>
            </a:r>
            <a:r>
              <a:rPr lang="en-US" sz="1600" dirty="0" err="1"/>
              <a:t>s.d.</a:t>
            </a:r>
            <a:r>
              <a:rPr lang="en-US" sz="1600" dirty="0"/>
              <a:t>). </a:t>
            </a:r>
            <a:r>
              <a:rPr lang="en-US" sz="1600" i="1" dirty="0"/>
              <a:t>Martha Coston: A Woman, a War, and a Signal to the World</a:t>
            </a:r>
            <a:r>
              <a:rPr lang="en-US" sz="1600" dirty="0"/>
              <a:t>. Signal Corps Association. </a:t>
            </a:r>
            <a:r>
              <a:rPr lang="en-US" sz="1600" dirty="0">
                <a:hlinkClick r:id="rId12"/>
              </a:rPr>
              <a:t>http://www.civilwarsignals.org/pages/signal/signalpages/flare/coston2.html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 err="1"/>
              <a:t>Lemelson</a:t>
            </a:r>
            <a:r>
              <a:rPr lang="fr-CA" sz="1600" dirty="0"/>
              <a:t>-MIT. (</a:t>
            </a:r>
            <a:r>
              <a:rPr lang="fr-CA" sz="1600" dirty="0" err="1"/>
              <a:t>s.d.-a</a:t>
            </a:r>
            <a:r>
              <a:rPr lang="fr-CA" sz="1600" dirty="0"/>
              <a:t>). </a:t>
            </a:r>
            <a:r>
              <a:rPr lang="fr-CA" sz="1600" i="1" dirty="0"/>
              <a:t>Mary Walton</a:t>
            </a:r>
            <a:r>
              <a:rPr lang="fr-CA" sz="1600" dirty="0"/>
              <a:t>. </a:t>
            </a:r>
            <a:r>
              <a:rPr lang="fr-CA" sz="1600" dirty="0">
                <a:hlinkClick r:id="rId13"/>
              </a:rPr>
              <a:t>https://lemelson.mit.edu/resources/mary-walton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L’histoire par les femmes. (s.d.). </a:t>
            </a:r>
            <a:r>
              <a:rPr lang="fr-CA" sz="1600" i="1" dirty="0"/>
              <a:t>Maria </a:t>
            </a:r>
            <a:r>
              <a:rPr lang="fr-CA" sz="1600" i="1" dirty="0" err="1"/>
              <a:t>Besley</a:t>
            </a:r>
            <a:r>
              <a:rPr lang="fr-CA" sz="1600" i="1" dirty="0"/>
              <a:t>, inventrice</a:t>
            </a:r>
            <a:r>
              <a:rPr lang="fr-CA" sz="1600" dirty="0"/>
              <a:t>. </a:t>
            </a:r>
            <a:r>
              <a:rPr lang="fr-CA" sz="1600" dirty="0">
                <a:hlinkClick r:id="rId14"/>
              </a:rPr>
              <a:t>https://histoireparlesfemmes.com/2018/11/06/maria-beasley-inventrice/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Canots de sauvetage du </a:t>
            </a:r>
            <a:r>
              <a:rPr lang="fr-CA" sz="1600" i="1" dirty="0"/>
              <a:t>Titanic</a:t>
            </a:r>
            <a:r>
              <a:rPr lang="fr-CA" sz="1600" dirty="0"/>
              <a:t>. (s.d.). Dans </a:t>
            </a:r>
            <a:r>
              <a:rPr lang="fr-CA" sz="1600" i="1" dirty="0"/>
              <a:t>Wikipédia</a:t>
            </a:r>
            <a:r>
              <a:rPr lang="fr-CA" sz="1600" dirty="0"/>
              <a:t>. </a:t>
            </a:r>
            <a:r>
              <a:rPr lang="fr-CA" sz="1600" dirty="0">
                <a:hlinkClick r:id="rId15"/>
              </a:rPr>
              <a:t>https://fr.wikipedia.org/wiki/Canots_de_sauvetage_du_Titanic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United States Patent and </a:t>
            </a:r>
            <a:r>
              <a:rPr lang="fr-CA" sz="1600" dirty="0" err="1"/>
              <a:t>Trademark</a:t>
            </a:r>
            <a:r>
              <a:rPr lang="fr-CA" sz="1600" dirty="0"/>
              <a:t> Office (USPTO). (</a:t>
            </a:r>
            <a:r>
              <a:rPr lang="fr-CA" sz="1600" dirty="0" err="1"/>
              <a:t>s.d.-a</a:t>
            </a:r>
            <a:r>
              <a:rPr lang="fr-CA" sz="1600" dirty="0"/>
              <a:t>). </a:t>
            </a:r>
            <a:r>
              <a:rPr lang="fr-CA" sz="1600" i="1" dirty="0" err="1"/>
              <a:t>I’ll</a:t>
            </a:r>
            <a:r>
              <a:rPr lang="fr-CA" sz="1600" i="1" dirty="0"/>
              <a:t> do </a:t>
            </a:r>
            <a:r>
              <a:rPr lang="fr-CA" sz="1600" i="1" dirty="0" err="1"/>
              <a:t>it</a:t>
            </a:r>
            <a:r>
              <a:rPr lang="fr-CA" sz="1600" i="1" dirty="0"/>
              <a:t> </a:t>
            </a:r>
            <a:r>
              <a:rPr lang="fr-CA" sz="1600" i="1" dirty="0" err="1"/>
              <a:t>myself</a:t>
            </a:r>
            <a:r>
              <a:rPr lang="fr-CA" sz="1600" dirty="0"/>
              <a:t>. </a:t>
            </a:r>
            <a:r>
              <a:rPr lang="fr-CA" sz="1600" dirty="0">
                <a:hlinkClick r:id="rId16"/>
              </a:rPr>
              <a:t>https://www.uspto.gov/learning-and-resources/journeys-innovation/historical-stories/ill-do-it-myself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 err="1"/>
              <a:t>KitchenAid</a:t>
            </a:r>
            <a:r>
              <a:rPr lang="fr-CA" sz="1600" dirty="0"/>
              <a:t>. (s.d.). </a:t>
            </a:r>
            <a:r>
              <a:rPr lang="fr-CA" sz="1600" i="1" dirty="0"/>
              <a:t>À propos de KitchenAid : histoire de la marque</a:t>
            </a:r>
            <a:r>
              <a:rPr lang="fr-CA" sz="1600" dirty="0"/>
              <a:t>. </a:t>
            </a:r>
            <a:r>
              <a:rPr lang="fr-CA" sz="1600" dirty="0">
                <a:hlinkClick r:id="rId17"/>
              </a:rPr>
              <a:t>https://www.kitchenaid.fr/A-propos-de-kitchenaid/histoire-de-la-marque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 err="1"/>
              <a:t>Lemelson</a:t>
            </a:r>
            <a:r>
              <a:rPr lang="fr-CA" sz="1600" dirty="0"/>
              <a:t>-MIT. (</a:t>
            </a:r>
            <a:r>
              <a:rPr lang="fr-CA" sz="1600" dirty="0" err="1"/>
              <a:t>s.d.-b</a:t>
            </a:r>
            <a:r>
              <a:rPr lang="fr-CA" sz="1600" dirty="0"/>
              <a:t>). </a:t>
            </a:r>
            <a:r>
              <a:rPr lang="fr-CA" sz="1600" i="1" dirty="0"/>
              <a:t>Mary Anderson</a:t>
            </a:r>
            <a:r>
              <a:rPr lang="fr-CA" sz="1600" dirty="0"/>
              <a:t>. </a:t>
            </a:r>
            <a:r>
              <a:rPr lang="fr-CA" sz="1600" dirty="0">
                <a:hlinkClick r:id="rId18"/>
              </a:rPr>
              <a:t>https://lemelson.mit.edu/resources/mary-anderson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Ford. (s.d.). </a:t>
            </a:r>
            <a:r>
              <a:rPr lang="fr-CA" sz="1600" i="1" dirty="0"/>
              <a:t>Pre-</a:t>
            </a:r>
            <a:r>
              <a:rPr lang="fr-CA" sz="1600" i="1" dirty="0" err="1"/>
              <a:t>War</a:t>
            </a:r>
            <a:r>
              <a:rPr lang="fr-CA" sz="1600" i="1" dirty="0"/>
              <a:t> </a:t>
            </a:r>
            <a:r>
              <a:rPr lang="fr-CA" sz="1600" i="1" dirty="0" err="1"/>
              <a:t>Fords</a:t>
            </a:r>
            <a:r>
              <a:rPr lang="fr-CA" sz="1600" dirty="0"/>
              <a:t>. </a:t>
            </a:r>
            <a:r>
              <a:rPr lang="fr-CA" sz="1600" dirty="0">
                <a:hlinkClick r:id="rId19"/>
              </a:rPr>
              <a:t>https://www.ford.ca/about-ford/heritage/pre-war-fords/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/>
              <a:t>Ferguson, N. (</a:t>
            </a:r>
            <a:r>
              <a:rPr lang="en-US" sz="1600" dirty="0" err="1"/>
              <a:t>s.d.</a:t>
            </a:r>
            <a:r>
              <a:rPr lang="en-US" sz="1600" dirty="0"/>
              <a:t>). </a:t>
            </a:r>
            <a:r>
              <a:rPr lang="en-US" sz="1600" i="1" dirty="0"/>
              <a:t>Celebrating women inventors</a:t>
            </a:r>
            <a:r>
              <a:rPr lang="en-US" sz="1600" dirty="0"/>
              <a:t>. United States Patent and Trademark Office (USPTO). </a:t>
            </a:r>
            <a:r>
              <a:rPr lang="en-US" sz="1600" dirty="0">
                <a:hlinkClick r:id="rId20"/>
              </a:rPr>
              <a:t>https://www.uspto.gov/learning-and-resources/newsletter/inventors-eye/celebrating-women-inventors</a:t>
            </a: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err="1"/>
              <a:t>Jouvin</a:t>
            </a:r>
            <a:r>
              <a:rPr lang="en-US" sz="1600" dirty="0"/>
              <a:t>, B. (2020). </a:t>
            </a:r>
            <a:r>
              <a:rPr lang="en-US" sz="1600" i="1" dirty="0" err="1"/>
              <a:t>L’essuie</a:t>
            </a:r>
            <a:r>
              <a:rPr lang="en-US" sz="1600" i="1" dirty="0"/>
              <a:t>-glace : deux </a:t>
            </a:r>
            <a:r>
              <a:rPr lang="en-US" sz="1600" i="1" dirty="0" err="1"/>
              <a:t>tiges</a:t>
            </a:r>
            <a:r>
              <a:rPr lang="en-US" sz="1600" i="1" dirty="0"/>
              <a:t> de </a:t>
            </a:r>
            <a:r>
              <a:rPr lang="en-US" sz="1600" i="1" dirty="0" err="1"/>
              <a:t>métal</a:t>
            </a:r>
            <a:r>
              <a:rPr lang="en-US" sz="1600" i="1" dirty="0"/>
              <a:t> qui ne </a:t>
            </a:r>
            <a:r>
              <a:rPr lang="en-US" sz="1600" i="1" dirty="0" err="1"/>
              <a:t>laissent</a:t>
            </a:r>
            <a:r>
              <a:rPr lang="en-US" sz="1600" i="1" dirty="0"/>
              <a:t> pas de </a:t>
            </a:r>
            <a:r>
              <a:rPr lang="en-US" sz="1600" i="1" dirty="0" err="1"/>
              <a:t>bois</a:t>
            </a:r>
            <a:r>
              <a:rPr lang="en-US" sz="1600" dirty="0"/>
              <a:t>. Le </a:t>
            </a:r>
            <a:r>
              <a:rPr lang="en-US" sz="1600" dirty="0" err="1"/>
              <a:t>progrès</a:t>
            </a:r>
            <a:r>
              <a:rPr lang="en-US" sz="1600" dirty="0"/>
              <a:t>. </a:t>
            </a:r>
            <a:r>
              <a:rPr lang="en-US" sz="1600" dirty="0">
                <a:hlinkClick r:id="rId21"/>
              </a:rPr>
              <a:t>https://www.leprogres.fr/magazine-automobile/2020/04/21/l-essuie-glace-deux-tiges-de-metal-qui-ne-laissent-pas-de-bois</a:t>
            </a: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 err="1"/>
              <a:t>Cheslak</a:t>
            </a:r>
            <a:r>
              <a:rPr lang="fr-CA" sz="1600" dirty="0"/>
              <a:t>, C. (2018). </a:t>
            </a:r>
            <a:r>
              <a:rPr lang="fr-CA" sz="1600" i="1" dirty="0"/>
              <a:t>Hedy Lamarr</a:t>
            </a:r>
            <a:r>
              <a:rPr lang="fr-CA" sz="1600" dirty="0"/>
              <a:t>. National </a:t>
            </a:r>
            <a:r>
              <a:rPr lang="fr-CA" sz="1600" dirty="0" err="1"/>
              <a:t>Women’s</a:t>
            </a:r>
            <a:r>
              <a:rPr lang="fr-CA" sz="1600" dirty="0"/>
              <a:t> </a:t>
            </a:r>
            <a:r>
              <a:rPr lang="fr-CA" sz="1600" dirty="0" err="1"/>
              <a:t>History</a:t>
            </a:r>
            <a:r>
              <a:rPr lang="fr-CA" sz="1600" dirty="0"/>
              <a:t> </a:t>
            </a:r>
            <a:r>
              <a:rPr lang="fr-CA" sz="1600" dirty="0" err="1"/>
              <a:t>Meseum</a:t>
            </a:r>
            <a:r>
              <a:rPr lang="fr-CA" sz="1600" dirty="0"/>
              <a:t>. </a:t>
            </a:r>
            <a:r>
              <a:rPr lang="fr-CA" sz="1600" dirty="0">
                <a:hlinkClick r:id="rId22"/>
              </a:rPr>
              <a:t>https://www.womenshistory.org/education-resources/biographies/hedy-lamarr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 err="1"/>
              <a:t>Bagieu</a:t>
            </a:r>
            <a:r>
              <a:rPr lang="fr-CA" sz="1600" dirty="0"/>
              <a:t>, P. (2017). </a:t>
            </a:r>
            <a:r>
              <a:rPr lang="fr-CA" sz="1600" i="1" dirty="0"/>
              <a:t>Culottées : des femmes qui ne font que ce qu’elles veulent</a:t>
            </a:r>
            <a:r>
              <a:rPr lang="fr-CA" sz="1600" dirty="0"/>
              <a:t>. Gallimard.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National </a:t>
            </a:r>
            <a:r>
              <a:rPr lang="fr-CA" sz="1600" dirty="0" err="1"/>
              <a:t>Academy</a:t>
            </a:r>
            <a:r>
              <a:rPr lang="fr-CA" sz="1600" dirty="0"/>
              <a:t> of Engineering. (</a:t>
            </a:r>
            <a:r>
              <a:rPr lang="fr-CA" sz="1600" dirty="0" err="1"/>
              <a:t>s.d.-a</a:t>
            </a:r>
            <a:r>
              <a:rPr lang="fr-CA" sz="1600" dirty="0"/>
              <a:t>). </a:t>
            </a:r>
            <a:r>
              <a:rPr lang="fr-CA" sz="1600" i="1" dirty="0"/>
              <a:t>Ellen </a:t>
            </a:r>
            <a:r>
              <a:rPr lang="fr-CA" sz="1600" i="1" dirty="0" err="1"/>
              <a:t>Swallow</a:t>
            </a:r>
            <a:r>
              <a:rPr lang="fr-CA" sz="1600" i="1" dirty="0"/>
              <a:t> Richards</a:t>
            </a:r>
            <a:r>
              <a:rPr lang="fr-CA" sz="1600" dirty="0"/>
              <a:t>. </a:t>
            </a:r>
            <a:r>
              <a:rPr lang="fr-CA" sz="1600" dirty="0">
                <a:hlinkClick r:id="rId23"/>
              </a:rPr>
              <a:t>https://www.engineergirl.org/125397/Ellen-Swallow-Richards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National </a:t>
            </a:r>
            <a:r>
              <a:rPr lang="fr-CA" sz="1600" dirty="0" err="1"/>
              <a:t>Academy</a:t>
            </a:r>
            <a:r>
              <a:rPr lang="fr-CA" sz="1600" dirty="0"/>
              <a:t> of Engineering. (</a:t>
            </a:r>
            <a:r>
              <a:rPr lang="fr-CA" sz="1600" dirty="0" err="1"/>
              <a:t>s.d.-b</a:t>
            </a:r>
            <a:r>
              <a:rPr lang="fr-CA" sz="1600" dirty="0"/>
              <a:t>). </a:t>
            </a:r>
            <a:r>
              <a:rPr lang="fr-CA" sz="1600" i="1" dirty="0"/>
              <a:t>Lillian </a:t>
            </a:r>
            <a:r>
              <a:rPr lang="fr-CA" sz="1600" i="1" dirty="0" err="1"/>
              <a:t>Moller</a:t>
            </a:r>
            <a:r>
              <a:rPr lang="fr-CA" sz="1600" i="1" dirty="0"/>
              <a:t> Gilbreth</a:t>
            </a:r>
            <a:r>
              <a:rPr lang="fr-CA" sz="1600" dirty="0"/>
              <a:t>. </a:t>
            </a:r>
            <a:r>
              <a:rPr lang="fr-CA" sz="1600" dirty="0">
                <a:hlinkClick r:id="rId24"/>
              </a:rPr>
              <a:t>https://www.engineergirl.org/123474/Lillian-Moller-Gilbreth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The Institution of </a:t>
            </a:r>
            <a:r>
              <a:rPr lang="fr-CA" sz="1600" dirty="0" err="1"/>
              <a:t>Engineers</a:t>
            </a:r>
            <a:r>
              <a:rPr lang="fr-CA" sz="1600" dirty="0"/>
              <a:t> of Ireland. (s.d.). </a:t>
            </a:r>
            <a:r>
              <a:rPr lang="fr-CA" sz="1600" i="1" dirty="0"/>
              <a:t>Alice Perry</a:t>
            </a:r>
            <a:r>
              <a:rPr lang="fr-CA" sz="1600" dirty="0"/>
              <a:t>. </a:t>
            </a:r>
            <a:r>
              <a:rPr lang="fr-CA" sz="1600" dirty="0">
                <a:hlinkClick r:id="rId25"/>
              </a:rPr>
              <a:t>http://www.realizedvision.com/ap.php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/>
              <a:t>National Academy of Engineering. (</a:t>
            </a:r>
            <a:r>
              <a:rPr lang="en-US" sz="1600" dirty="0" err="1"/>
              <a:t>s.d.</a:t>
            </a:r>
            <a:r>
              <a:rPr lang="en-US" sz="1600" dirty="0"/>
              <a:t>-c). </a:t>
            </a:r>
            <a:r>
              <a:rPr lang="en-US" sz="1600" i="1" dirty="0"/>
              <a:t>Grace Hopper</a:t>
            </a:r>
            <a:r>
              <a:rPr lang="en-US" sz="1600" dirty="0"/>
              <a:t>. </a:t>
            </a:r>
            <a:r>
              <a:rPr lang="en-US" sz="1600" dirty="0">
                <a:hlinkClick r:id="rId26"/>
              </a:rPr>
              <a:t>https://www.engineergirl.org/123598/Grace-Hopper</a:t>
            </a:r>
            <a:endParaRPr lang="en-US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Lee </a:t>
            </a:r>
            <a:r>
              <a:rPr lang="fr-CA" sz="1600" dirty="0" err="1"/>
              <a:t>Shetterly</a:t>
            </a:r>
            <a:r>
              <a:rPr lang="fr-CA" sz="1600" dirty="0"/>
              <a:t>, M. (s.d.). </a:t>
            </a:r>
            <a:r>
              <a:rPr lang="fr-CA" sz="1600" i="1" dirty="0"/>
              <a:t>Mary W. Jackson </a:t>
            </a:r>
            <a:r>
              <a:rPr lang="fr-CA" sz="1600" i="1" dirty="0" err="1"/>
              <a:t>Biography</a:t>
            </a:r>
            <a:r>
              <a:rPr lang="fr-CA" sz="1600" dirty="0"/>
              <a:t>. Nasa. </a:t>
            </a:r>
            <a:r>
              <a:rPr lang="fr-CA" sz="1600" dirty="0">
                <a:hlinkClick r:id="rId27"/>
              </a:rPr>
              <a:t>https://www.nasa.gov/content/mary-w-jackson-biography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Caouette, M. (1990). Première à l’Université Laval, une femme enseignante : entretien avec Agathe Lacourcière-Lacerte. </a:t>
            </a:r>
            <a:r>
              <a:rPr lang="fr-CA" sz="1600" i="1" dirty="0"/>
              <a:t>Cap-aux-Diamants</a:t>
            </a:r>
            <a:r>
              <a:rPr lang="fr-CA" sz="1600" dirty="0"/>
              <a:t>, (21), 51-53. </a:t>
            </a:r>
            <a:r>
              <a:rPr lang="fr-CA" sz="1600" dirty="0">
                <a:hlinkClick r:id="rId28"/>
              </a:rPr>
              <a:t>https://id.erudit.org/iderudit/7598ac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Dupuis, S. (2020). </a:t>
            </a:r>
            <a:r>
              <a:rPr lang="fr-CA" sz="1600" i="1" dirty="0"/>
              <a:t>La Commission royale d’enquête sur l’enseignement dans la province de Québec (Commission Parent) </a:t>
            </a:r>
            <a:r>
              <a:rPr lang="fr-CA" sz="1600" dirty="0"/>
              <a:t>. L’encyclopédie canadienne. </a:t>
            </a:r>
            <a:r>
              <a:rPr lang="fr-CA" sz="1600" dirty="0">
                <a:hlinkClick r:id="rId29"/>
              </a:rPr>
              <a:t>https://www.thecanadianencyclopedia.ca/fr/article/la-commission-royale-d-enquete-sur-l-enseignement-dans-la-province-de-quebec-commission-parent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Agence Sonia Gagnon. (s.d.). </a:t>
            </a:r>
            <a:r>
              <a:rPr lang="fr-CA" sz="1600" i="1" dirty="0"/>
              <a:t>Farah Alibay</a:t>
            </a:r>
            <a:r>
              <a:rPr lang="fr-CA" sz="1600" dirty="0"/>
              <a:t>. </a:t>
            </a:r>
            <a:r>
              <a:rPr lang="fr-CA" sz="1600" dirty="0">
                <a:hlinkClick r:id="rId30"/>
              </a:rPr>
              <a:t>http://www.soniagagnon.com/artists/view_generals/178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Ordre des ingénieurs du Québec (OIQ). (s.d.). </a:t>
            </a:r>
            <a:r>
              <a:rPr lang="fr-CA" sz="1600" i="1" dirty="0"/>
              <a:t>Le blogue de la présidente</a:t>
            </a:r>
            <a:r>
              <a:rPr lang="fr-CA" sz="1600" dirty="0"/>
              <a:t>. </a:t>
            </a:r>
            <a:r>
              <a:rPr lang="fr-CA" sz="1600" dirty="0">
                <a:hlinkClick r:id="rId31"/>
              </a:rPr>
              <a:t>http://blogue.oiq.qc.ca/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 err="1"/>
              <a:t>Baig</a:t>
            </a:r>
            <a:r>
              <a:rPr lang="fr-CA" sz="1600" dirty="0"/>
              <a:t>, K. (2021). </a:t>
            </a:r>
            <a:r>
              <a:rPr lang="fr-CA" sz="1600" i="1" dirty="0"/>
              <a:t>Célébrons la journée internationale des femmes</a:t>
            </a:r>
            <a:r>
              <a:rPr lang="fr-CA" sz="1600" dirty="0"/>
              <a:t>. Ordre des ingénieurs du Québec (OIQ). </a:t>
            </a:r>
            <a:r>
              <a:rPr lang="fr-CA" sz="1600" dirty="0">
                <a:hlinkClick r:id="rId32"/>
              </a:rPr>
              <a:t>http://blogue.oiq.qc.ca/femmes-en-genie/journee-internationale-femmes/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École de technologie supérieure (ÉTS). (2020). </a:t>
            </a:r>
            <a:r>
              <a:rPr lang="fr-CA" sz="1600" i="1" dirty="0"/>
              <a:t>Suze </a:t>
            </a:r>
            <a:r>
              <a:rPr lang="fr-CA" sz="1600" i="1" dirty="0" err="1"/>
              <a:t>Youance</a:t>
            </a:r>
            <a:r>
              <a:rPr lang="fr-CA" sz="1600" i="1" dirty="0"/>
              <a:t>, Ambassadrice ÉTS Recherche et innovation 2020</a:t>
            </a:r>
            <a:r>
              <a:rPr lang="fr-CA" sz="1600" dirty="0"/>
              <a:t>. </a:t>
            </a:r>
            <a:r>
              <a:rPr lang="fr-CA" sz="1600" dirty="0">
                <a:hlinkClick r:id="rId33"/>
              </a:rPr>
              <a:t>Suze </a:t>
            </a:r>
            <a:r>
              <a:rPr lang="fr-CA" sz="1600" dirty="0" err="1">
                <a:hlinkClick r:id="rId33"/>
              </a:rPr>
              <a:t>Youance</a:t>
            </a:r>
            <a:r>
              <a:rPr lang="fr-CA" sz="1600" dirty="0">
                <a:hlinkClick r:id="rId33"/>
              </a:rPr>
              <a:t>, Ambassadrice ÉTS Recherche et innovation 2020 | ÉTS Montréal (etsmtl.ca)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 err="1"/>
              <a:t>Cireau</a:t>
            </a:r>
            <a:r>
              <a:rPr lang="fr-CA" sz="1600" dirty="0"/>
              <a:t>, C. (2015, juillet-août). L’ordre, une école et un tremplin. </a:t>
            </a:r>
            <a:r>
              <a:rPr lang="fr-CA" sz="1600" i="1" dirty="0"/>
              <a:t>Plan,</a:t>
            </a:r>
            <a:r>
              <a:rPr lang="fr-CA" sz="1600" dirty="0"/>
              <a:t> </a:t>
            </a:r>
            <a:r>
              <a:rPr lang="fr-CA" sz="1600" i="1" dirty="0"/>
              <a:t>52</a:t>
            </a:r>
            <a:r>
              <a:rPr lang="fr-CA" sz="1600" dirty="0"/>
              <a:t>(4), 24-27. </a:t>
            </a:r>
            <a:r>
              <a:rPr lang="fr-CA" sz="1600" dirty="0">
                <a:hlinkClick r:id="rId34"/>
              </a:rPr>
              <a:t>http://www.oiq.qc.ca/Documents/DCAP/Archives_Plan/2015/PLAN-juillet-aout-2015.pdf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Pion, I. (2021). </a:t>
            </a:r>
            <a:r>
              <a:rPr lang="fr-CA" sz="1600" i="1" dirty="0"/>
              <a:t>Chloé </a:t>
            </a:r>
            <a:r>
              <a:rPr lang="fr-CA" sz="1600" i="1" dirty="0" err="1"/>
              <a:t>Legris</a:t>
            </a:r>
            <a:r>
              <a:rPr lang="fr-CA" sz="1600" i="1" dirty="0"/>
              <a:t>, une « effrontée » inspirante</a:t>
            </a:r>
            <a:r>
              <a:rPr lang="fr-CA" sz="1600" dirty="0"/>
              <a:t>. La Tribune numérique. </a:t>
            </a:r>
            <a:r>
              <a:rPr lang="fr-CA" sz="1600" dirty="0">
                <a:hlinkClick r:id="rId35"/>
              </a:rPr>
              <a:t>https://www.latribune.ca/2021/03/05/chloe-legris-une--effrontee--inspirante-a98420be9f51bddb22c1873e0b23b9a6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 err="1"/>
              <a:t>Medsource</a:t>
            </a:r>
            <a:r>
              <a:rPr lang="fr-CA" sz="1600" dirty="0"/>
              <a:t> </a:t>
            </a:r>
            <a:r>
              <a:rPr lang="fr-CA" sz="1600" dirty="0" err="1"/>
              <a:t>Labs</a:t>
            </a:r>
            <a:r>
              <a:rPr lang="fr-CA" sz="1600" dirty="0"/>
              <a:t>. (2021, 4 mars). </a:t>
            </a:r>
            <a:r>
              <a:rPr lang="fr-CA" sz="1600" i="1" dirty="0"/>
              <a:t>Most </a:t>
            </a:r>
            <a:r>
              <a:rPr lang="fr-CA" sz="1600" i="1" dirty="0" err="1"/>
              <a:t>Influencial</a:t>
            </a:r>
            <a:r>
              <a:rPr lang="fr-CA" sz="1600" i="1" dirty="0"/>
              <a:t> </a:t>
            </a:r>
            <a:r>
              <a:rPr lang="fr-CA" sz="1600" i="1" dirty="0" err="1"/>
              <a:t>Women</a:t>
            </a:r>
            <a:r>
              <a:rPr lang="fr-CA" sz="1600" i="1" dirty="0"/>
              <a:t> in </a:t>
            </a:r>
            <a:r>
              <a:rPr lang="fr-CA" sz="1600" i="1" dirty="0" err="1"/>
              <a:t>Medecine</a:t>
            </a:r>
            <a:r>
              <a:rPr lang="fr-CA" sz="1600" i="1" dirty="0"/>
              <a:t> &amp; </a:t>
            </a:r>
            <a:r>
              <a:rPr lang="fr-CA" sz="1600" i="1" dirty="0" err="1"/>
              <a:t>Health</a:t>
            </a:r>
            <a:r>
              <a:rPr lang="fr-CA" sz="1600" i="1" dirty="0"/>
              <a:t> Care</a:t>
            </a:r>
            <a:r>
              <a:rPr lang="fr-CA" sz="1600" dirty="0"/>
              <a:t>. </a:t>
            </a:r>
            <a:r>
              <a:rPr lang="fr-CA" sz="1600" dirty="0">
                <a:hlinkClick r:id="rId36"/>
              </a:rPr>
              <a:t>https://www.medsourcelabs.com/newsroom/most-influential-women-in-medicine-health-care/</a:t>
            </a:r>
            <a:endParaRPr lang="fr-CA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600" dirty="0"/>
              <a:t>Office européen des brevets (OEB). (s.d.). </a:t>
            </a:r>
            <a:r>
              <a:rPr lang="fr-CA" sz="1600" i="1" dirty="0"/>
              <a:t>US622848A</a:t>
            </a:r>
            <a:r>
              <a:rPr lang="fr-CA" sz="1600" dirty="0"/>
              <a:t>. </a:t>
            </a:r>
            <a:r>
              <a:rPr lang="fr-CA" sz="1600" dirty="0">
                <a:hlinkClick r:id="rId37"/>
              </a:rPr>
              <a:t>https://worldwide.espacenet.com/patent/search/family/002691453/publication/US622848A?q=pn%3DUS622848&amp;queryLang=en%3Ade%3Afr</a:t>
            </a:r>
            <a:endParaRPr lang="fr-CA" sz="1600" dirty="0"/>
          </a:p>
        </p:txBody>
      </p:sp>
    </p:spTree>
    <p:extLst>
      <p:ext uri="{BB962C8B-B14F-4D97-AF65-F5344CB8AC3E}">
        <p14:creationId xmlns:p14="http://schemas.microsoft.com/office/powerpoint/2010/main" val="39647369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2438400" y="6172200"/>
            <a:ext cx="1325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Trajan Pro" panose="02020502050506020301" pitchFamily="18" charset="0"/>
                <a:ea typeface="Lato Semibold" panose="020F0502020204030203" pitchFamily="34" charset="0"/>
                <a:cs typeface="Helvetica"/>
              </a:rPr>
              <a:t>Merci pour votre visite!</a:t>
            </a:r>
            <a:endParaRPr lang="ru-RU" sz="6000" b="1" dirty="0">
              <a:solidFill>
                <a:schemeClr val="bg1"/>
              </a:solidFill>
              <a:latin typeface="Helvetica"/>
              <a:ea typeface="Lato Semibold" panose="020F0502020204030203" pitchFamily="34" charset="0"/>
              <a:cs typeface="Helvetica"/>
            </a:endParaRPr>
          </a:p>
        </p:txBody>
      </p:sp>
      <p:grpSp>
        <p:nvGrpSpPr>
          <p:cNvPr id="4" name="Group 3"/>
          <p:cNvGrpSpPr/>
          <p:nvPr>
            <p:custDataLst>
              <p:tags r:id="rId2"/>
            </p:custDataLst>
          </p:nvPr>
        </p:nvGrpSpPr>
        <p:grpSpPr>
          <a:xfrm>
            <a:off x="3276600" y="6019800"/>
            <a:ext cx="685800" cy="685800"/>
            <a:chOff x="6324600" y="4114799"/>
            <a:chExt cx="685800" cy="68580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chemeClr val="bg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chemeClr val="bg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>
            <p:custDataLst>
              <p:tags r:id="rId3"/>
            </p:custDataLst>
          </p:nvPr>
        </p:nvGrpSpPr>
        <p:grpSpPr>
          <a:xfrm rot="10800000">
            <a:off x="14249400" y="6858000"/>
            <a:ext cx="685800" cy="685800"/>
            <a:chOff x="6324600" y="4114799"/>
            <a:chExt cx="685800" cy="68580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chemeClr val="bg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chemeClr val="bg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80F497A3-7E24-4255-ABC6-7B79AF15038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744208"/>
            <a:ext cx="18287997" cy="2971792"/>
          </a:xfrm>
          <a:prstGeom prst="rect">
            <a:avLst/>
          </a:prstGeom>
          <a:solidFill>
            <a:srgbClr val="A9F9CD"/>
          </a:solidFill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A8501A64-0869-4B26-A215-8C2291A5A63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362927" y="11366104"/>
            <a:ext cx="5409746" cy="1728000"/>
            <a:chOff x="1978263" y="597855"/>
            <a:chExt cx="5092703" cy="1728000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3CB5117-C9E1-440E-9CBF-937A3DCBFCFC}"/>
                </a:ext>
              </a:extLst>
            </p:cNvPr>
            <p:cNvSpPr txBox="1"/>
            <p:nvPr/>
          </p:nvSpPr>
          <p:spPr>
            <a:xfrm>
              <a:off x="3578187" y="753077"/>
              <a:ext cx="3492779" cy="1384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r>
                <a:rPr lang="fr-CA" sz="4800" dirty="0">
                  <a:ln w="28575" cap="rnd">
                    <a:noFill/>
                    <a:prstDash val="solid"/>
                  </a:ln>
                  <a:latin typeface="Castellar" panose="020A0402060406010301" pitchFamily="18" charset="0"/>
                  <a:ea typeface="Adobe Gothic Std B" panose="020B0800000000000000" pitchFamily="34" charset="-128"/>
                </a:rPr>
                <a:t>Musée</a:t>
              </a:r>
              <a:r>
                <a:rPr lang="fr-CA" sz="4800" dirty="0">
                  <a:ln w="28575">
                    <a:noFill/>
                    <a:prstDash val="solid"/>
                  </a:ln>
                  <a:latin typeface="Castellar" panose="020A0402060406010301" pitchFamily="18" charset="0"/>
                  <a:ea typeface="Adobe Gothic Std B" panose="020B0800000000000000" pitchFamily="34" charset="-128"/>
                </a:rPr>
                <a:t> de </a:t>
              </a:r>
              <a:r>
                <a:rPr lang="fr-CA" sz="3600" dirty="0">
                  <a:ln w="22225">
                    <a:noFill/>
                  </a:ln>
                  <a:latin typeface="Castellar" panose="020A0402060406010301" pitchFamily="18" charset="0"/>
                  <a:ea typeface="Adobe Gothic Std B" panose="020B0800000000000000" pitchFamily="34" charset="-128"/>
                </a:rPr>
                <a:t>l’ingénierie</a:t>
              </a:r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1356619A-2436-4347-8417-A760F65B2A4C}"/>
                </a:ext>
              </a:extLst>
            </p:cNvPr>
            <p:cNvCxnSpPr/>
            <p:nvPr/>
          </p:nvCxnSpPr>
          <p:spPr>
            <a:xfrm>
              <a:off x="3421728" y="597855"/>
              <a:ext cx="0" cy="172800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Graphique 18" descr="Engrenages">
              <a:extLst>
                <a:ext uri="{FF2B5EF4-FFF2-40B4-BE49-F238E27FC236}">
                  <a16:creationId xmlns:a16="http://schemas.microsoft.com/office/drawing/2014/main" id="{E437E0F5-D5B1-42DB-A529-F42252DF794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381507" y="1281855"/>
              <a:ext cx="1044000" cy="1044000"/>
            </a:xfrm>
            <a:prstGeom prst="rect">
              <a:avLst/>
            </a:prstGeom>
          </p:spPr>
        </p:pic>
        <p:pic>
          <p:nvPicPr>
            <p:cNvPr id="24" name="Graphique 23" descr="Engrenage">
              <a:extLst>
                <a:ext uri="{FF2B5EF4-FFF2-40B4-BE49-F238E27FC236}">
                  <a16:creationId xmlns:a16="http://schemas.microsoft.com/office/drawing/2014/main" id="{5E407B5F-8E44-44E4-875C-7143C4EC4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978263" y="713702"/>
              <a:ext cx="972000" cy="97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3716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2693688" y="4780507"/>
            <a:ext cx="8991600" cy="415498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CA" sz="6600" dirty="0">
                <a:solidFill>
                  <a:schemeClr val="bg1"/>
                </a:solidFill>
                <a:latin typeface="Trajan Pro" panose="02020502050506020301" pitchFamily="18" charset="0"/>
                <a:cs typeface="Helvetica"/>
              </a:rPr>
              <a:t>Savez-vous que les femmes aussi ont changé le monde à leur façon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DE9A4DB9-D0F0-4D4F-836D-D095E38C1FD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115800" y="5237999"/>
            <a:ext cx="3240000" cy="3240000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Graphique 2" descr="Point d’interrogation">
            <a:extLst>
              <a:ext uri="{FF2B5EF4-FFF2-40B4-BE49-F238E27FC236}">
                <a16:creationId xmlns:a16="http://schemas.microsoft.com/office/drawing/2014/main" id="{EB8854B8-6832-4A7A-A0B9-94EAA3F9540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564600" y="5686799"/>
            <a:ext cx="2342400" cy="23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63285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8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47F32E-8BF4-420B-8583-000500BA000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1" y="0"/>
            <a:ext cx="11800109" cy="2667000"/>
          </a:xfrm>
          <a:prstGeom prst="rect">
            <a:avLst/>
          </a:prstGeom>
          <a:solidFill>
            <a:srgbClr val="A9F9CD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6600" b="1" dirty="0">
                <a:solidFill>
                  <a:schemeClr val="tx1"/>
                </a:solidFill>
                <a:latin typeface="Trajan Pro" panose="02020502050506020301" pitchFamily="18" charset="0"/>
              </a:rPr>
              <a:t>Plusieurs inventions…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7F8B86-CD73-46CD-8C15-E661B367CFF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2667000"/>
            <a:ext cx="5486400" cy="7391400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C85E59-66CD-4F32-89CB-945FED15AE3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10058400"/>
            <a:ext cx="5486400" cy="3657600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BEFCB0-8A57-4BFA-9240-4C910C1A54E6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5486400" y="2667000"/>
            <a:ext cx="6313709" cy="4691742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8DF2D8-53AD-42B6-B6F5-0F7803717A5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486400" y="7358742"/>
            <a:ext cx="6313709" cy="635725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75E9A9-D79C-4DC2-8DA0-3E82603DABE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1800109" y="3526971"/>
            <a:ext cx="3439892" cy="6335486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40F4C9-E81A-4C9D-886D-6E4A9C9F34E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5240001" y="3526972"/>
            <a:ext cx="3047999" cy="6590278"/>
          </a:xfrm>
          <a:prstGeom prst="rect">
            <a:avLst/>
          </a:prstGeom>
          <a:blipFill dpi="0" rotWithShape="1">
            <a:blip r:embed="rId17"/>
            <a:srcRect/>
            <a:stretch>
              <a:fillRect b="4000"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0095122-351C-403F-83B0-E15192193E8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1800108" y="0"/>
            <a:ext cx="6487891" cy="3516085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2C264897-4E25-42AC-8D2A-C6BC7E9F48A9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1800109" y="9862457"/>
            <a:ext cx="6487891" cy="3842657"/>
            <a:chOff x="11800109" y="9862457"/>
            <a:chExt cx="6487891" cy="384265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09EA35A-362B-40F5-9B57-110263959A6A}"/>
                </a:ext>
              </a:extLst>
            </p:cNvPr>
            <p:cNvSpPr/>
            <p:nvPr/>
          </p:nvSpPr>
          <p:spPr>
            <a:xfrm>
              <a:off x="11800109" y="9862457"/>
              <a:ext cx="6487891" cy="3842657"/>
            </a:xfrm>
            <a:prstGeom prst="rect">
              <a:avLst/>
            </a:prstGeom>
            <a:solidFill>
              <a:schemeClr val="bg2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68FCA936-076C-4566-BBC7-63AB391BF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4837" y="10128135"/>
              <a:ext cx="4838431" cy="3311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942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  <p:extLst>
    <p:ext uri="{6950BFC3-D8DA-4A85-94F7-54DA5524770B}">
      <p188:commentRel xmlns="" xmlns:p188="http://schemas.microsoft.com/office/powerpoint/2018/8/main" r:id="rId20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>
            <p:custDataLst>
              <p:tags r:id="rId1"/>
            </p:custDataLst>
          </p:nvPr>
        </p:nvSpPr>
        <p:spPr>
          <a:xfrm>
            <a:off x="2100262" y="4343400"/>
            <a:ext cx="140874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7200" b="1" dirty="0">
                <a:solidFill>
                  <a:srgbClr val="F2F2F5"/>
                </a:solidFill>
                <a:latin typeface="Trajan Pro" panose="02020502050506020301" pitchFamily="18" charset="0"/>
                <a:cs typeface="Helvetica"/>
              </a:rPr>
              <a:t>Qui sont ces inventrice?</a:t>
            </a:r>
          </a:p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7200" b="1" i="0" u="none" strike="noStrike" kern="1200" cap="none" spc="0" normalizeH="0" baseline="0" noProof="0" dirty="0">
                <a:ln>
                  <a:noFill/>
                </a:ln>
                <a:solidFill>
                  <a:srgbClr val="F2F2F5"/>
                </a:solidFill>
                <a:effectLst/>
                <a:uLnTx/>
                <a:uFillTx/>
                <a:latin typeface="Trajan Pro" panose="02020502050506020301" pitchFamily="18" charset="0"/>
                <a:ea typeface="+mn-ea"/>
                <a:cs typeface="Helvetica"/>
              </a:rPr>
              <a:t>Allons un peu plus loin…</a:t>
            </a:r>
            <a:endParaRPr kumimoji="0" lang="fr-CA" sz="3600" b="0" i="0" u="none" strike="noStrike" kern="1200" cap="none" spc="0" normalizeH="0" baseline="0" noProof="0" dirty="0">
              <a:ln>
                <a:noFill/>
              </a:ln>
              <a:solidFill>
                <a:srgbClr val="F2F2F5"/>
              </a:solidFill>
              <a:effectLst/>
              <a:uLnTx/>
              <a:uFillTx/>
              <a:latin typeface="Trajan Pro" panose="02020502050506020301" pitchFamily="18" charset="0"/>
              <a:ea typeface="+mn-ea"/>
              <a:cs typeface="Helvetica"/>
            </a:endParaRPr>
          </a:p>
        </p:txBody>
      </p:sp>
      <p:cxnSp>
        <p:nvCxnSpPr>
          <p:cNvPr id="10" name="Connecteur droit 9"/>
          <p:cNvCxnSpPr/>
          <p:nvPr>
            <p:custDataLst>
              <p:tags r:id="rId2"/>
            </p:custDataLst>
          </p:nvPr>
        </p:nvCxnSpPr>
        <p:spPr>
          <a:xfrm>
            <a:off x="6438900" y="8153400"/>
            <a:ext cx="5410200" cy="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258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>
            <a:extLst>
              <a:ext uri="{FF2B5EF4-FFF2-40B4-BE49-F238E27FC236}">
                <a16:creationId xmlns:a16="http://schemas.microsoft.com/office/drawing/2014/main" id="{820D2465-4D46-4F2B-BF04-5B2884C333E2}"/>
              </a:ext>
            </a:extLst>
          </p:cNvPr>
          <p:cNvGrpSpPr/>
          <p:nvPr/>
        </p:nvGrpSpPr>
        <p:grpSpPr>
          <a:xfrm>
            <a:off x="9601200" y="7106496"/>
            <a:ext cx="6409215" cy="6409215"/>
            <a:chOff x="9601200" y="7106496"/>
            <a:chExt cx="6409215" cy="6409215"/>
          </a:xfrm>
          <a:blipFill dpi="0" rotWithShape="1">
            <a:blip r:embed="rId11"/>
            <a:srcRect/>
            <a:stretch>
              <a:fillRect l="-16000" r="-16000"/>
            </a:stretch>
          </a:blipFill>
          <a:effectLst/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1454CB36-9549-46DB-A85A-3BF8EE14E24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601200" y="7106496"/>
              <a:ext cx="6409215" cy="6409215"/>
            </a:xfrm>
            <a:prstGeom prst="ellipse">
              <a:avLst/>
            </a:prstGeom>
            <a:grpFill/>
            <a:ln w="266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8169B9D6-BE94-4F28-8F91-EABCA1F9237F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2268200" y="13058535"/>
              <a:ext cx="1425431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fr-CA" sz="1400" dirty="0">
                  <a:solidFill>
                    <a:schemeClr val="bg2"/>
                  </a:solidFill>
                </a:rPr>
                <a:t>(</a:t>
              </a:r>
              <a:r>
                <a:rPr lang="fr-CA" sz="1400" dirty="0" err="1">
                  <a:solidFill>
                    <a:schemeClr val="bg2"/>
                  </a:solidFill>
                </a:rPr>
                <a:t>Whipsaw</a:t>
              </a:r>
              <a:r>
                <a:rPr lang="fr-CA" sz="1400" dirty="0">
                  <a:solidFill>
                    <a:schemeClr val="bg2"/>
                  </a:solidFill>
                </a:rPr>
                <a:t>, s.d.)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5EA640D2-BB26-433C-87C0-12A9BFCB19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9067800" cy="13716000"/>
            <a:chOff x="2133600" y="0"/>
            <a:chExt cx="9067800" cy="13716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44A1001-1233-420F-BCE0-4E23BC2AC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r="16147"/>
            <a:stretch/>
          </p:blipFill>
          <p:spPr>
            <a:xfrm>
              <a:off x="2133600" y="0"/>
              <a:ext cx="9067800" cy="13716000"/>
            </a:xfrm>
            <a:prstGeom prst="rect">
              <a:avLst/>
            </a:prstGeom>
          </p:spPr>
        </p:pic>
        <p:sp>
          <p:nvSpPr>
            <p:cNvPr id="14" name="Rectangle : en biseau 13">
              <a:extLst>
                <a:ext uri="{FF2B5EF4-FFF2-40B4-BE49-F238E27FC236}">
                  <a16:creationId xmlns:a16="http://schemas.microsoft.com/office/drawing/2014/main" id="{F1687AA3-8E05-4E6A-8B9E-B7C17CA0511D}"/>
                </a:ext>
              </a:extLst>
            </p:cNvPr>
            <p:cNvSpPr/>
            <p:nvPr/>
          </p:nvSpPr>
          <p:spPr>
            <a:xfrm>
              <a:off x="4419206" y="11205000"/>
              <a:ext cx="4536000" cy="1368000"/>
            </a:xfrm>
            <a:prstGeom prst="bevel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Tabitha babbitt </a:t>
              </a:r>
            </a:p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(1779-1853) </a:t>
              </a:r>
            </a:p>
          </p:txBody>
        </p:sp>
      </p:grpSp>
      <p:pic>
        <p:nvPicPr>
          <p:cNvPr id="6" name="Image 5">
            <a:extLst>
              <a:ext uri="{FF2B5EF4-FFF2-40B4-BE49-F238E27FC236}">
                <a16:creationId xmlns:a16="http://schemas.microsoft.com/office/drawing/2014/main" id="{A36B64F5-99AC-45A1-8C5E-9CF693E7CAD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8" r="20514" b="11608"/>
          <a:stretch/>
        </p:blipFill>
        <p:spPr>
          <a:xfrm>
            <a:off x="1752600" y="3200400"/>
            <a:ext cx="5214288" cy="7239000"/>
          </a:xfrm>
          <a:prstGeom prst="rect">
            <a:avLst/>
          </a:prstGeom>
        </p:spPr>
      </p:pic>
      <p:sp>
        <p:nvSpPr>
          <p:cNvPr id="10" name="Cadre 9">
            <a:extLst>
              <a:ext uri="{FF2B5EF4-FFF2-40B4-BE49-F238E27FC236}">
                <a16:creationId xmlns:a16="http://schemas.microsoft.com/office/drawing/2014/main" id="{3BAB81B5-7755-4434-9014-0104615E9E5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752600" y="3124200"/>
            <a:ext cx="5486400" cy="7410930"/>
          </a:xfrm>
          <a:prstGeom prst="fram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tx1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A5D7057-2D21-480C-947C-65ED69EE718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495800" y="10284023"/>
            <a:ext cx="3004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(Si/si, les femmes existent, 2016)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935838DB-ECD1-4D73-AC83-865AAE3A010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360296" y="533400"/>
            <a:ext cx="7497472" cy="8026914"/>
            <a:chOff x="10360296" y="533400"/>
            <a:chExt cx="7497472" cy="8026914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70AF484E-38FA-40EB-83A5-CC72A57356D1}"/>
                </a:ext>
              </a:extLst>
            </p:cNvPr>
            <p:cNvSpPr/>
            <p:nvPr/>
          </p:nvSpPr>
          <p:spPr>
            <a:xfrm>
              <a:off x="10360296" y="3233400"/>
              <a:ext cx="3600000" cy="3600000"/>
            </a:xfrm>
            <a:prstGeom prst="ellipse">
              <a:avLst/>
            </a:prstGeom>
            <a:solidFill>
              <a:srgbClr val="A9F9C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789477D4-E550-492C-A47A-4634BF4079BA}"/>
                </a:ext>
              </a:extLst>
            </p:cNvPr>
            <p:cNvSpPr/>
            <p:nvPr/>
          </p:nvSpPr>
          <p:spPr>
            <a:xfrm>
              <a:off x="12701304" y="4060314"/>
              <a:ext cx="4500000" cy="4500000"/>
            </a:xfrm>
            <a:prstGeom prst="ellipse">
              <a:avLst/>
            </a:prstGeom>
            <a:solidFill>
              <a:srgbClr val="FFFF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47ECC620-0898-47BE-A193-9FB5E738B736}"/>
                </a:ext>
              </a:extLst>
            </p:cNvPr>
            <p:cNvSpPr/>
            <p:nvPr/>
          </p:nvSpPr>
          <p:spPr>
            <a:xfrm>
              <a:off x="12457768" y="533400"/>
              <a:ext cx="5400000" cy="5400000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266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dirty="0"/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62E4F3F0-4F29-4D05-A4A4-D315EC10AB4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3493344" y="6310314"/>
            <a:ext cx="332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400" b="1" dirty="0">
                <a:latin typeface="Trajan Pro" panose="02020502050506020301" pitchFamily="18" charset="0"/>
              </a:rPr>
              <a:t>En 1810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E72F1516-8998-48F3-87EF-49049C1BD93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grpSp>
        <p:nvGrpSpPr>
          <p:cNvPr id="24" name="Groupe 23">
            <a:extLst>
              <a:ext uri="{FF2B5EF4-FFF2-40B4-BE49-F238E27FC236}">
                <a16:creationId xmlns:a16="http://schemas.microsoft.com/office/drawing/2014/main" id="{32C9E4C1-55B4-4884-96D5-185D05D5FE6E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F11CC47-1419-4623-9AC0-05805CA1592F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07</a:t>
              </a:r>
            </a:p>
          </p:txBody>
        </p: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F969640D-61B5-4E9A-AC2F-22FA90E8271F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1FCD09E8-B98E-4F2D-AD75-8C60C67F73D2}"/>
              </a:ext>
            </a:extLst>
          </p:cNvPr>
          <p:cNvSpPr txBox="1"/>
          <p:nvPr/>
        </p:nvSpPr>
        <p:spPr>
          <a:xfrm>
            <a:off x="12679027" y="2241337"/>
            <a:ext cx="49574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solidFill>
                  <a:schemeClr val="bg2"/>
                </a:solidFill>
                <a:latin typeface="Trajan Pro" panose="02020502050506020301" pitchFamily="18" charset="0"/>
              </a:rPr>
              <a:t>La scie circulaire</a:t>
            </a:r>
          </a:p>
        </p:txBody>
      </p:sp>
    </p:spTree>
    <p:extLst>
      <p:ext uri="{BB962C8B-B14F-4D97-AF65-F5344CB8AC3E}">
        <p14:creationId xmlns:p14="http://schemas.microsoft.com/office/powerpoint/2010/main" val="3972634039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16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69F97D7-7272-4BBA-85AA-2F68BAF3619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16" b="9343"/>
          <a:stretch/>
        </p:blipFill>
        <p:spPr>
          <a:xfrm>
            <a:off x="0" y="1447801"/>
            <a:ext cx="18288000" cy="122682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BEBBFD5-92B0-4761-81BA-9594E69865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8288000" cy="2520000"/>
          </a:xfrm>
          <a:prstGeom prst="rect">
            <a:avLst/>
          </a:prstGeom>
          <a:solidFill>
            <a:srgbClr val="A9F9CD"/>
          </a:solidFill>
          <a:effectLst>
            <a:outerShdw blurRad="609600" dist="177800" dir="5400000" algn="t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fr-CA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914398" y="422577"/>
            <a:ext cx="15621001" cy="1601997"/>
          </a:xfrm>
          <a:prstGeom prst="rect">
            <a:avLst/>
          </a:prstGeom>
        </p:spPr>
        <p:txBody>
          <a:bodyPr anchor="ctr"/>
          <a:lstStyle/>
          <a:p>
            <a:r>
              <a:rPr lang="en-US" sz="5400" b="1" dirty="0">
                <a:latin typeface="Trajan Pro" panose="02020502050506020301" pitchFamily="18" charset="0"/>
              </a:rPr>
              <a:t>L’invention de la </a:t>
            </a:r>
            <a:r>
              <a:rPr lang="en-US" sz="5400" b="1" dirty="0" err="1">
                <a:latin typeface="Trajan Pro" panose="02020502050506020301" pitchFamily="18" charset="0"/>
              </a:rPr>
              <a:t>scie</a:t>
            </a:r>
            <a:r>
              <a:rPr lang="en-US" sz="5400" b="1" dirty="0">
                <a:latin typeface="Trajan Pro" panose="02020502050506020301" pitchFamily="18" charset="0"/>
              </a:rPr>
              <a:t> </a:t>
            </a:r>
            <a:r>
              <a:rPr lang="en-US" sz="5400" b="1" dirty="0" err="1">
                <a:latin typeface="Trajan Pro" panose="02020502050506020301" pitchFamily="18" charset="0"/>
              </a:rPr>
              <a:t>circulaire</a:t>
            </a:r>
            <a:endParaRPr lang="uk-UA" sz="5400" b="1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4D7ECD5-57CE-4A4B-955B-FFFB22A65B09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87017" y="503576"/>
            <a:ext cx="0" cy="1440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C073EADB-6172-453B-BDD2-6A074372C41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r="4207"/>
          <a:stretch/>
        </p:blipFill>
        <p:spPr>
          <a:xfrm>
            <a:off x="1600200" y="4876800"/>
            <a:ext cx="5520275" cy="69342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1D3BF07-E6B9-42CC-A526-2639266EE0D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9"/>
          <a:stretch/>
        </p:blipFill>
        <p:spPr>
          <a:xfrm>
            <a:off x="8839200" y="6098700"/>
            <a:ext cx="7630843" cy="44931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5E93905D-B714-4932-8DF3-9471953DCC0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181600" y="11656055"/>
            <a:ext cx="2097276" cy="30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(York Saw &amp; Knife, s.d.)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1FF2D96-1A80-4629-8729-1B366E8EB94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5189541" y="10284023"/>
            <a:ext cx="1345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(Barrett, 2020)</a:t>
            </a:r>
          </a:p>
        </p:txBody>
      </p:sp>
      <p:sp>
        <p:nvSpPr>
          <p:cNvPr id="16" name="Rectangle : en biseau 15">
            <a:extLst>
              <a:ext uri="{FF2B5EF4-FFF2-40B4-BE49-F238E27FC236}">
                <a16:creationId xmlns:a16="http://schemas.microsoft.com/office/drawing/2014/main" id="{548FF054-1286-4C48-855A-376C6B02A3EC}"/>
              </a:ext>
            </a:extLst>
          </p:cNvPr>
          <p:cNvSpPr/>
          <p:nvPr/>
        </p:nvSpPr>
        <p:spPr>
          <a:xfrm>
            <a:off x="2124790" y="2942577"/>
            <a:ext cx="4471094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latin typeface="Trajan Pro" panose="02020502050506020301" pitchFamily="18" charset="0"/>
              </a:rPr>
              <a:t>dessin de brevet</a:t>
            </a:r>
          </a:p>
        </p:txBody>
      </p:sp>
      <p:sp>
        <p:nvSpPr>
          <p:cNvPr id="18" name="Rectangle : en biseau 17">
            <a:extLst>
              <a:ext uri="{FF2B5EF4-FFF2-40B4-BE49-F238E27FC236}">
                <a16:creationId xmlns:a16="http://schemas.microsoft.com/office/drawing/2014/main" id="{D08BBA78-0C60-4A12-AE04-D1CE5CDBAC0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1675950" y="4101347"/>
            <a:ext cx="2056575" cy="937373"/>
          </a:xfrm>
          <a:prstGeom prst="bevel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b="1" dirty="0">
                <a:latin typeface="Trajan Pro" panose="02020502050506020301" pitchFamily="18" charset="0"/>
                <a:cs typeface="Helvetica" panose="020B0604020202020204" pitchFamily="34" charset="0"/>
              </a:rPr>
              <a:t>1920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E35BF2A-59AB-4372-A0A8-FAE1F356D18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grpSp>
        <p:nvGrpSpPr>
          <p:cNvPr id="15" name="Groupe 14">
            <a:extLst>
              <a:ext uri="{FF2B5EF4-FFF2-40B4-BE49-F238E27FC236}">
                <a16:creationId xmlns:a16="http://schemas.microsoft.com/office/drawing/2014/main" id="{D64EC08F-D8FE-4B0B-85F1-CB3367595343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FC3AE616-78AF-4884-9DE0-7D18B7A8DC1E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08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AA51BC69-1360-4DFA-B165-0D1B7DE39BF0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9831177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6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llipse 23">
            <a:extLst>
              <a:ext uri="{FF2B5EF4-FFF2-40B4-BE49-F238E27FC236}">
                <a16:creationId xmlns:a16="http://schemas.microsoft.com/office/drawing/2014/main" id="{112E0DAA-0F90-40B9-8882-80740789232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601200" y="7106496"/>
            <a:ext cx="6409215" cy="6409215"/>
          </a:xfrm>
          <a:prstGeom prst="ellipse">
            <a:avLst/>
          </a:prstGeom>
          <a:blipFill dpi="0" rotWithShape="1">
            <a:blip r:embed="rId12"/>
            <a:srcRect/>
            <a:stretch>
              <a:fillRect b="-7000"/>
            </a:stretch>
          </a:blip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EA640D2-BB26-433C-87C0-12A9BFCB191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0"/>
            <a:ext cx="9067800" cy="13716000"/>
            <a:chOff x="2133600" y="0"/>
            <a:chExt cx="9067800" cy="13716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44A1001-1233-420F-BCE0-4E23BC2AC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2" r="16147"/>
            <a:stretch/>
          </p:blipFill>
          <p:spPr>
            <a:xfrm>
              <a:off x="2133600" y="0"/>
              <a:ext cx="9067800" cy="13716000"/>
            </a:xfrm>
            <a:prstGeom prst="rect">
              <a:avLst/>
            </a:prstGeom>
          </p:spPr>
        </p:pic>
        <p:sp>
          <p:nvSpPr>
            <p:cNvPr id="14" name="Rectangle : en biseau 13">
              <a:extLst>
                <a:ext uri="{FF2B5EF4-FFF2-40B4-BE49-F238E27FC236}">
                  <a16:creationId xmlns:a16="http://schemas.microsoft.com/office/drawing/2014/main" id="{F1687AA3-8E05-4E6A-8B9E-B7C17CA0511D}"/>
                </a:ext>
              </a:extLst>
            </p:cNvPr>
            <p:cNvSpPr/>
            <p:nvPr/>
          </p:nvSpPr>
          <p:spPr>
            <a:xfrm>
              <a:off x="4411185" y="11201400"/>
              <a:ext cx="4536000" cy="1368000"/>
            </a:xfrm>
            <a:prstGeom prst="bevel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Nancy Johnson </a:t>
              </a:r>
            </a:p>
            <a:p>
              <a:pPr algn="ctr"/>
              <a:r>
                <a:rPr lang="fr-CA" sz="2400" b="1" dirty="0">
                  <a:latin typeface="Trajan Pro" panose="02020502050506020301" pitchFamily="18" charset="0"/>
                  <a:cs typeface="Helvetica" panose="020B0604020202020204" pitchFamily="34" charset="0"/>
                </a:rPr>
                <a:t>(1794-1890) </a:t>
              </a:r>
            </a:p>
          </p:txBody>
        </p:sp>
      </p:grpSp>
      <p:sp>
        <p:nvSpPr>
          <p:cNvPr id="20" name="Ellipse 19">
            <a:extLst>
              <a:ext uri="{FF2B5EF4-FFF2-40B4-BE49-F238E27FC236}">
                <a16:creationId xmlns:a16="http://schemas.microsoft.com/office/drawing/2014/main" id="{70AF484E-38FA-40EB-83A5-CC72A57356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360296" y="3233400"/>
            <a:ext cx="3600000" cy="3600000"/>
          </a:xfrm>
          <a:prstGeom prst="ellipse">
            <a:avLst/>
          </a:prstGeom>
          <a:solidFill>
            <a:srgbClr val="A9F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89477D4-E550-492C-A47A-4634BF4079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2701304" y="4060314"/>
            <a:ext cx="4500000" cy="4500000"/>
          </a:xfrm>
          <a:prstGeom prst="ellipse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7ECC620-0898-47BE-A193-9FB5E738B73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2457768" y="533400"/>
            <a:ext cx="5400000" cy="5400000"/>
          </a:xfrm>
          <a:prstGeom prst="ellipse">
            <a:avLst/>
          </a:prstGeom>
          <a:solidFill>
            <a:srgbClr val="FF0000">
              <a:alpha val="60000"/>
            </a:srgbClr>
          </a:solidFill>
          <a:ln w="266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340006D-34D3-4AB3-9454-49751119432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3493344" y="6310314"/>
            <a:ext cx="3328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400" b="1" dirty="0">
                <a:latin typeface="Trajan Pro" panose="02020502050506020301" pitchFamily="18" charset="0"/>
              </a:rPr>
              <a:t>En 1843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00DE1F7-C6D3-4BC4-A0A8-0DFB660EB6FF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1" t="12605" r="8425" b="19980"/>
          <a:stretch/>
        </p:blipFill>
        <p:spPr>
          <a:xfrm>
            <a:off x="1740585" y="3200400"/>
            <a:ext cx="5498415" cy="731520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B2DD6CB-7BA2-43BA-BF82-CD8946567D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29200" y="10210945"/>
            <a:ext cx="2363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(Library of </a:t>
            </a:r>
            <a:r>
              <a:rPr lang="fr-CA" sz="1400" dirty="0" err="1">
                <a:solidFill>
                  <a:schemeClr val="bg2"/>
                </a:solidFill>
              </a:rPr>
              <a:t>Congress</a:t>
            </a:r>
            <a:r>
              <a:rPr lang="fr-CA" sz="1400" dirty="0">
                <a:solidFill>
                  <a:schemeClr val="bg2"/>
                </a:solidFill>
              </a:rPr>
              <a:t>, s.d.)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9EB7D7CB-E033-4C52-B594-6B5F0D000AA0}"/>
              </a:ext>
            </a:extLst>
          </p:cNvPr>
          <p:cNvGrpSpPr/>
          <p:nvPr/>
        </p:nvGrpSpPr>
        <p:grpSpPr>
          <a:xfrm>
            <a:off x="16870452" y="12812793"/>
            <a:ext cx="661704" cy="507832"/>
            <a:chOff x="12039600" y="12462367"/>
            <a:chExt cx="1105799" cy="507832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568F50F7-BC0D-4085-BABF-B255C2DAD0A9}"/>
                </a:ext>
              </a:extLst>
            </p:cNvPr>
            <p:cNvSpPr txBox="1"/>
            <p:nvPr/>
          </p:nvSpPr>
          <p:spPr>
            <a:xfrm>
              <a:off x="12075695" y="12462367"/>
              <a:ext cx="106970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dirty="0">
                  <a:latin typeface="Trajan Pro" panose="02020502050506020301" pitchFamily="18" charset="0"/>
                </a:rPr>
                <a:t>09</a:t>
              </a:r>
            </a:p>
          </p:txBody>
        </p: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9F4E4551-7E15-499A-8560-254BADB5DFC5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0" y="12462368"/>
              <a:ext cx="0" cy="507831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Image 17">
            <a:extLst>
              <a:ext uri="{FF2B5EF4-FFF2-40B4-BE49-F238E27FC236}">
                <a16:creationId xmlns:a16="http://schemas.microsoft.com/office/drawing/2014/main" id="{EB8D686B-69ED-436F-A9E6-7926FF68C7C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812793"/>
            <a:ext cx="2537862" cy="799262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8D966DF-D68A-4FBD-829A-9501198FE97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196207" y="13109148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2"/>
                </a:solidFill>
              </a:rPr>
              <a:t>(NMAH, s.d.)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822B0AD-4899-4679-BF8B-D883C1A5E176}"/>
              </a:ext>
            </a:extLst>
          </p:cNvPr>
          <p:cNvSpPr txBox="1"/>
          <p:nvPr/>
        </p:nvSpPr>
        <p:spPr>
          <a:xfrm>
            <a:off x="12679027" y="1907738"/>
            <a:ext cx="49574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solidFill>
                  <a:schemeClr val="bg2"/>
                </a:solidFill>
                <a:latin typeface="Trajan Pro" panose="02020502050506020301" pitchFamily="18" charset="0"/>
              </a:rPr>
              <a:t>La machine à crème glacée</a:t>
            </a:r>
          </a:p>
        </p:txBody>
      </p:sp>
    </p:spTree>
    <p:extLst>
      <p:ext uri="{BB962C8B-B14F-4D97-AF65-F5344CB8AC3E}">
        <p14:creationId xmlns:p14="http://schemas.microsoft.com/office/powerpoint/2010/main" val="339418174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17"/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heme/theme1.xml><?xml version="1.0" encoding="utf-8"?>
<a:theme xmlns:a="http://schemas.openxmlformats.org/drawingml/2006/main" name="GENARAL LAYOUT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33056</TotalTime>
  <Words>2021</Words>
  <Application>Microsoft Office PowerPoint</Application>
  <PresentationFormat>Personnalisé</PresentationFormat>
  <Paragraphs>307</Paragraphs>
  <Slides>39</Slides>
  <Notes>35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53" baseType="lpstr">
      <vt:lpstr>Adobe Gothic Std B</vt:lpstr>
      <vt:lpstr>Adobe Myungjo Std M</vt:lpstr>
      <vt:lpstr>Arial</vt:lpstr>
      <vt:lpstr>Berlin Sans FB Demi</vt:lpstr>
      <vt:lpstr>Calibri</vt:lpstr>
      <vt:lpstr>Calibri Light</vt:lpstr>
      <vt:lpstr>Castellar</vt:lpstr>
      <vt:lpstr>Freestyle Script</vt:lpstr>
      <vt:lpstr>Helvetica</vt:lpstr>
      <vt:lpstr>Lato Semibold</vt:lpstr>
      <vt:lpstr>Roboto</vt:lpstr>
      <vt:lpstr>Roboto Condensed</vt:lpstr>
      <vt:lpstr>Trajan Pro</vt:lpstr>
      <vt:lpstr>GENARAL LAYOUTS</vt:lpstr>
      <vt:lpstr>Présentation PowerPoint</vt:lpstr>
      <vt:lpstr>Présentation PowerPoint</vt:lpstr>
      <vt:lpstr>Dans la société, plusieurs croyances concernant les intérêts des jeunes circulent. </vt:lpstr>
      <vt:lpstr>Présentation PowerPoint</vt:lpstr>
      <vt:lpstr>Présentation PowerPoint</vt:lpstr>
      <vt:lpstr>Présentation PowerPoint</vt:lpstr>
      <vt:lpstr>Présentation PowerPoint</vt:lpstr>
      <vt:lpstr>L’invention de la scie circulaire</vt:lpstr>
      <vt:lpstr>Présentation PowerPoint</vt:lpstr>
      <vt:lpstr>L’invention de la machine à crème glacée</vt:lpstr>
      <vt:lpstr>Présentation PowerPoint</vt:lpstr>
      <vt:lpstr>L’invention de la fusée de signaux</vt:lpstr>
      <vt:lpstr>Présentation PowerPoint</vt:lpstr>
      <vt:lpstr>L’invention du dispositif anti-pollution</vt:lpstr>
      <vt:lpstr>Présentation PowerPoint</vt:lpstr>
      <vt:lpstr>L’invention du canot de sauvetage</vt:lpstr>
      <vt:lpstr>Présentation PowerPoint</vt:lpstr>
      <vt:lpstr>L’invention du lave-vaisselle</vt:lpstr>
      <vt:lpstr>Présentation PowerPoint</vt:lpstr>
      <vt:lpstr>L’invention des essuie-glaces</vt:lpstr>
      <vt:lpstr>Présentation PowerPoint</vt:lpstr>
      <vt:lpstr>L’invention de la technologie sans-fil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L’importance des équipes de travail diversifiées et multidisciplinaires </vt:lpstr>
      <vt:lpstr>Présentation PowerPoint</vt:lpstr>
      <vt:lpstr>Présentation PowerPoint</vt:lpstr>
      <vt:lpstr>Dans la société, plusieurs croyances concernant les intérêts des jeunes circulent. </vt:lpstr>
      <vt:lpstr>Présentation PowerPoint</vt:lpstr>
      <vt:lpstr>Présentation PowerPoint</vt:lpstr>
      <vt:lpstr>L’invention de la seringue médicale</vt:lpstr>
      <vt:lpstr>Présentation PowerPoint</vt:lpstr>
      <vt:lpstr>Présentation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Палотенце</dc:creator>
  <cp:lastModifiedBy>Jade Brodeur</cp:lastModifiedBy>
  <cp:revision>1911</cp:revision>
  <dcterms:created xsi:type="dcterms:W3CDTF">2015-01-20T11:47:48Z</dcterms:created>
  <dcterms:modified xsi:type="dcterms:W3CDTF">2023-02-28T15:13:38Z</dcterms:modified>
</cp:coreProperties>
</file>